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4"/>
  </p:notesMasterIdLst>
  <p:sldIdLst>
    <p:sldId id="256" r:id="rId2"/>
    <p:sldId id="294" r:id="rId3"/>
    <p:sldId id="308" r:id="rId4"/>
    <p:sldId id="318" r:id="rId5"/>
    <p:sldId id="319" r:id="rId6"/>
    <p:sldId id="320" r:id="rId7"/>
    <p:sldId id="321" r:id="rId8"/>
    <p:sldId id="307" r:id="rId9"/>
    <p:sldId id="258" r:id="rId10"/>
    <p:sldId id="287" r:id="rId11"/>
    <p:sldId id="260" r:id="rId12"/>
    <p:sldId id="290" r:id="rId13"/>
  </p:sldIdLst>
  <p:sldSz cx="12192000" cy="6858000"/>
  <p:notesSz cx="6888163" cy="100203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43" autoAdjust="0"/>
    <p:restoredTop sz="94660"/>
  </p:normalViewPr>
  <p:slideViewPr>
    <p:cSldViewPr snapToGrid="0">
      <p:cViewPr varScale="1">
        <p:scale>
          <a:sx n="56" d="100"/>
          <a:sy n="56" d="100"/>
        </p:scale>
        <p:origin x="56" y="6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84500" cy="50165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902075" y="0"/>
            <a:ext cx="2984500" cy="501650"/>
          </a:xfrm>
          <a:prstGeom prst="rect">
            <a:avLst/>
          </a:prstGeom>
        </p:spPr>
        <p:txBody>
          <a:bodyPr vert="horz" lIns="91440" tIns="45720" rIns="91440" bIns="45720" rtlCol="0"/>
          <a:lstStyle>
            <a:lvl1pPr algn="r">
              <a:defRPr sz="1200"/>
            </a:lvl1pPr>
          </a:lstStyle>
          <a:p>
            <a:fld id="{88A058A1-D10E-487C-A845-1E9FA8DD1468}" type="datetimeFigureOut">
              <a:rPr kumimoji="1" lang="ja-JP" altLang="en-US" smtClean="0"/>
              <a:t>2019/6/24</a:t>
            </a:fld>
            <a:endParaRPr kumimoji="1" lang="ja-JP" altLang="en-US"/>
          </a:p>
        </p:txBody>
      </p:sp>
      <p:sp>
        <p:nvSpPr>
          <p:cNvPr id="4" name="スライド イメージ プレースホルダー 3"/>
          <p:cNvSpPr>
            <a:spLocks noGrp="1" noRot="1" noChangeAspect="1"/>
          </p:cNvSpPr>
          <p:nvPr>
            <p:ph type="sldImg" idx="2"/>
          </p:nvPr>
        </p:nvSpPr>
        <p:spPr>
          <a:xfrm>
            <a:off x="439738" y="1252538"/>
            <a:ext cx="6008687" cy="3381375"/>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8975" y="4822825"/>
            <a:ext cx="5510213" cy="3944938"/>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518650"/>
            <a:ext cx="2984500" cy="50165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902075" y="9518650"/>
            <a:ext cx="2984500" cy="501650"/>
          </a:xfrm>
          <a:prstGeom prst="rect">
            <a:avLst/>
          </a:prstGeom>
        </p:spPr>
        <p:txBody>
          <a:bodyPr vert="horz" lIns="91440" tIns="45720" rIns="91440" bIns="45720" rtlCol="0" anchor="b"/>
          <a:lstStyle>
            <a:lvl1pPr algn="r">
              <a:defRPr sz="1200"/>
            </a:lvl1pPr>
          </a:lstStyle>
          <a:p>
            <a:fld id="{2731E2AD-D4BF-4EB1-80D8-9B2F21B08E47}" type="slidenum">
              <a:rPr kumimoji="1" lang="ja-JP" altLang="en-US" smtClean="0"/>
              <a:t>‹#›</a:t>
            </a:fld>
            <a:endParaRPr kumimoji="1" lang="ja-JP" altLang="en-US"/>
          </a:p>
        </p:txBody>
      </p:sp>
    </p:spTree>
    <p:extLst>
      <p:ext uri="{BB962C8B-B14F-4D97-AF65-F5344CB8AC3E}">
        <p14:creationId xmlns:p14="http://schemas.microsoft.com/office/powerpoint/2010/main" val="3824826323"/>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E82366C-BC77-452D-9D2B-B484C64467AB}"/>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C92D084C-CC34-427C-9F7E-92C4BC90198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DFF5337F-36F9-4F5B-8E43-D96C1ADDF93F}"/>
              </a:ext>
            </a:extLst>
          </p:cNvPr>
          <p:cNvSpPr>
            <a:spLocks noGrp="1"/>
          </p:cNvSpPr>
          <p:nvPr>
            <p:ph type="dt" sz="half" idx="10"/>
          </p:nvPr>
        </p:nvSpPr>
        <p:spPr/>
        <p:txBody>
          <a:bodyPr/>
          <a:lstStyle/>
          <a:p>
            <a:fld id="{46B28DB9-84B2-4ADE-9F3C-1D675F624E42}" type="datetime1">
              <a:rPr kumimoji="1" lang="ja-JP" altLang="en-US" smtClean="0"/>
              <a:t>2019/6/24</a:t>
            </a:fld>
            <a:endParaRPr kumimoji="1" lang="ja-JP" altLang="en-US"/>
          </a:p>
        </p:txBody>
      </p:sp>
      <p:sp>
        <p:nvSpPr>
          <p:cNvPr id="5" name="フッター プレースホルダー 4">
            <a:extLst>
              <a:ext uri="{FF2B5EF4-FFF2-40B4-BE49-F238E27FC236}">
                <a16:creationId xmlns:a16="http://schemas.microsoft.com/office/drawing/2014/main" id="{1A21FC8C-A53A-48E5-8AEC-A8C1596C605F}"/>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A878B68-536C-4F16-98CF-04BFA1BC02B9}"/>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23944279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CC0AE6D-24D9-400E-BA18-239EC5C869B4}"/>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BA151DDA-16F3-4325-AA20-AF08663F95E5}"/>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53D4A60F-1FDE-403E-ABF3-84691DDEB33A}"/>
              </a:ext>
            </a:extLst>
          </p:cNvPr>
          <p:cNvSpPr>
            <a:spLocks noGrp="1"/>
          </p:cNvSpPr>
          <p:nvPr>
            <p:ph type="dt" sz="half" idx="10"/>
          </p:nvPr>
        </p:nvSpPr>
        <p:spPr/>
        <p:txBody>
          <a:bodyPr/>
          <a:lstStyle/>
          <a:p>
            <a:fld id="{815000A4-9CB1-475C-A5DD-4D9FED48036F}" type="datetime1">
              <a:rPr kumimoji="1" lang="ja-JP" altLang="en-US" smtClean="0"/>
              <a:t>2019/6/24</a:t>
            </a:fld>
            <a:endParaRPr kumimoji="1" lang="ja-JP" altLang="en-US"/>
          </a:p>
        </p:txBody>
      </p:sp>
      <p:sp>
        <p:nvSpPr>
          <p:cNvPr id="5" name="フッター プレースホルダー 4">
            <a:extLst>
              <a:ext uri="{FF2B5EF4-FFF2-40B4-BE49-F238E27FC236}">
                <a16:creationId xmlns:a16="http://schemas.microsoft.com/office/drawing/2014/main" id="{BAD5E0AA-C9EA-49DA-A973-895EAE8BC702}"/>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AEE910B-5963-43CE-BFA2-14A783583EE2}"/>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14926299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26AAC2B5-12CD-4799-8B17-70D3E42C0BF1}"/>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DE3513A4-A3B1-49E2-8619-E49123B677C1}"/>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83F3A2FE-344F-42A0-A140-073A5545EA42}"/>
              </a:ext>
            </a:extLst>
          </p:cNvPr>
          <p:cNvSpPr>
            <a:spLocks noGrp="1"/>
          </p:cNvSpPr>
          <p:nvPr>
            <p:ph type="dt" sz="half" idx="10"/>
          </p:nvPr>
        </p:nvSpPr>
        <p:spPr/>
        <p:txBody>
          <a:bodyPr/>
          <a:lstStyle/>
          <a:p>
            <a:fld id="{0C665D49-C594-410A-947D-70DC9FFAEDB6}" type="datetime1">
              <a:rPr kumimoji="1" lang="ja-JP" altLang="en-US" smtClean="0"/>
              <a:t>2019/6/24</a:t>
            </a:fld>
            <a:endParaRPr kumimoji="1" lang="ja-JP" altLang="en-US"/>
          </a:p>
        </p:txBody>
      </p:sp>
      <p:sp>
        <p:nvSpPr>
          <p:cNvPr id="5" name="フッター プレースホルダー 4">
            <a:extLst>
              <a:ext uri="{FF2B5EF4-FFF2-40B4-BE49-F238E27FC236}">
                <a16:creationId xmlns:a16="http://schemas.microsoft.com/office/drawing/2014/main" id="{E480260A-E4EA-43B9-A1CE-92EABEA4DAAF}"/>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B318A81B-028A-49C2-8CE7-84E1ECEDF57F}"/>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307262085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EFF8C18-EF90-4E78-8F05-D82AF7EB41F4}"/>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6834A7A1-C8EE-41CA-A15F-AEEF762684B2}"/>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BC872EE-136C-450D-8FD7-D95F86140035}"/>
              </a:ext>
            </a:extLst>
          </p:cNvPr>
          <p:cNvSpPr>
            <a:spLocks noGrp="1"/>
          </p:cNvSpPr>
          <p:nvPr>
            <p:ph type="dt" sz="half" idx="10"/>
          </p:nvPr>
        </p:nvSpPr>
        <p:spPr/>
        <p:txBody>
          <a:bodyPr/>
          <a:lstStyle/>
          <a:p>
            <a:fld id="{92610B5A-289B-46AA-A7F3-3175DBBBD117}" type="datetime1">
              <a:rPr kumimoji="1" lang="ja-JP" altLang="en-US" smtClean="0"/>
              <a:t>2019/6/24</a:t>
            </a:fld>
            <a:endParaRPr kumimoji="1" lang="ja-JP" altLang="en-US"/>
          </a:p>
        </p:txBody>
      </p:sp>
      <p:sp>
        <p:nvSpPr>
          <p:cNvPr id="5" name="フッター プレースホルダー 4">
            <a:extLst>
              <a:ext uri="{FF2B5EF4-FFF2-40B4-BE49-F238E27FC236}">
                <a16:creationId xmlns:a16="http://schemas.microsoft.com/office/drawing/2014/main" id="{F03527C0-C197-4629-9365-01FF82F6CBF8}"/>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F9CA08FC-D1B2-4013-96E8-275EBAB21563}"/>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309305812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1228057-1BCA-4C08-8DBE-C5209BE1C5D6}"/>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BB8B6DE6-4551-45CE-B695-22860CCE5C00}"/>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A43DFA03-22C8-46CB-8A86-80ABC92985BF}"/>
              </a:ext>
            </a:extLst>
          </p:cNvPr>
          <p:cNvSpPr>
            <a:spLocks noGrp="1"/>
          </p:cNvSpPr>
          <p:nvPr>
            <p:ph type="dt" sz="half" idx="10"/>
          </p:nvPr>
        </p:nvSpPr>
        <p:spPr/>
        <p:txBody>
          <a:bodyPr/>
          <a:lstStyle/>
          <a:p>
            <a:fld id="{C8FCF7AA-64B2-4FB8-9C2D-427499427E94}" type="datetime1">
              <a:rPr kumimoji="1" lang="ja-JP" altLang="en-US" smtClean="0"/>
              <a:t>2019/6/24</a:t>
            </a:fld>
            <a:endParaRPr kumimoji="1" lang="ja-JP" altLang="en-US"/>
          </a:p>
        </p:txBody>
      </p:sp>
      <p:sp>
        <p:nvSpPr>
          <p:cNvPr id="5" name="フッター プレースホルダー 4">
            <a:extLst>
              <a:ext uri="{FF2B5EF4-FFF2-40B4-BE49-F238E27FC236}">
                <a16:creationId xmlns:a16="http://schemas.microsoft.com/office/drawing/2014/main" id="{FD6B5329-C43F-443C-BC5F-BEAD89C2E7B3}"/>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D250CBE-DD89-4D7C-A0C4-F14316019A45}"/>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41276185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D931028-8590-4F63-B567-CC941620A090}"/>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DC0D3B5C-D1A8-42A1-B2C3-B77748204578}"/>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DFEADD2E-D8B1-4F0B-A1F8-8B6581860B25}"/>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A3371C92-58CD-4BC9-8DCC-D3665A511D4B}"/>
              </a:ext>
            </a:extLst>
          </p:cNvPr>
          <p:cNvSpPr>
            <a:spLocks noGrp="1"/>
          </p:cNvSpPr>
          <p:nvPr>
            <p:ph type="dt" sz="half" idx="10"/>
          </p:nvPr>
        </p:nvSpPr>
        <p:spPr/>
        <p:txBody>
          <a:bodyPr/>
          <a:lstStyle/>
          <a:p>
            <a:fld id="{16569286-169A-42DD-843D-3F5729EB0CAA}" type="datetime1">
              <a:rPr kumimoji="1" lang="ja-JP" altLang="en-US" smtClean="0"/>
              <a:t>2019/6/24</a:t>
            </a:fld>
            <a:endParaRPr kumimoji="1" lang="ja-JP" altLang="en-US"/>
          </a:p>
        </p:txBody>
      </p:sp>
      <p:sp>
        <p:nvSpPr>
          <p:cNvPr id="6" name="フッター プレースホルダー 5">
            <a:extLst>
              <a:ext uri="{FF2B5EF4-FFF2-40B4-BE49-F238E27FC236}">
                <a16:creationId xmlns:a16="http://schemas.microsoft.com/office/drawing/2014/main" id="{F3983C57-C175-4503-95AA-6BE1B1528C1B}"/>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9AE338AA-692B-44DD-96F2-AB743A9DDB9F}"/>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16136869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B00A369-BA2E-4DB0-9255-5E47BD4BAF98}"/>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1AC8B83F-7BC1-43B5-AEA0-D3AE0CCD751B}"/>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F0746E41-0889-441B-93DB-2F31E7270BCF}"/>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BF1C01CB-54E1-4434-ADC6-35C8E669E067}"/>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D250DD5D-A669-44E8-B14C-AAE645761823}"/>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5118B70A-F121-49AC-A93E-487DE8B52D89}"/>
              </a:ext>
            </a:extLst>
          </p:cNvPr>
          <p:cNvSpPr>
            <a:spLocks noGrp="1"/>
          </p:cNvSpPr>
          <p:nvPr>
            <p:ph type="dt" sz="half" idx="10"/>
          </p:nvPr>
        </p:nvSpPr>
        <p:spPr/>
        <p:txBody>
          <a:bodyPr/>
          <a:lstStyle/>
          <a:p>
            <a:fld id="{E2FDCE20-0E5C-4550-A094-DE5B091555E7}" type="datetime1">
              <a:rPr kumimoji="1" lang="ja-JP" altLang="en-US" smtClean="0"/>
              <a:t>2019/6/24</a:t>
            </a:fld>
            <a:endParaRPr kumimoji="1" lang="ja-JP" altLang="en-US"/>
          </a:p>
        </p:txBody>
      </p:sp>
      <p:sp>
        <p:nvSpPr>
          <p:cNvPr id="8" name="フッター プレースホルダー 7">
            <a:extLst>
              <a:ext uri="{FF2B5EF4-FFF2-40B4-BE49-F238E27FC236}">
                <a16:creationId xmlns:a16="http://schemas.microsoft.com/office/drawing/2014/main" id="{FC830CC3-DC15-45C4-8319-1F5B1867EE35}"/>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6D9F5330-9217-40FE-A4D8-EFF87CAB8387}"/>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41693888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C80431B-A46E-44B3-BD6F-87B92F20E67E}"/>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025C9186-A238-4EDD-BE56-4D210D25AB02}"/>
              </a:ext>
            </a:extLst>
          </p:cNvPr>
          <p:cNvSpPr>
            <a:spLocks noGrp="1"/>
          </p:cNvSpPr>
          <p:nvPr>
            <p:ph type="dt" sz="half" idx="10"/>
          </p:nvPr>
        </p:nvSpPr>
        <p:spPr/>
        <p:txBody>
          <a:bodyPr/>
          <a:lstStyle/>
          <a:p>
            <a:fld id="{659A9251-E4E4-4C60-A944-E863D2984048}" type="datetime1">
              <a:rPr kumimoji="1" lang="ja-JP" altLang="en-US" smtClean="0"/>
              <a:t>2019/6/24</a:t>
            </a:fld>
            <a:endParaRPr kumimoji="1" lang="ja-JP" altLang="en-US"/>
          </a:p>
        </p:txBody>
      </p:sp>
      <p:sp>
        <p:nvSpPr>
          <p:cNvPr id="4" name="フッター プレースホルダー 3">
            <a:extLst>
              <a:ext uri="{FF2B5EF4-FFF2-40B4-BE49-F238E27FC236}">
                <a16:creationId xmlns:a16="http://schemas.microsoft.com/office/drawing/2014/main" id="{0CB3128A-4F71-4454-9ABA-60A8CF0A250E}"/>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A957A114-AAC1-4B74-B019-EA59E95851FE}"/>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978682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14E27D90-61B3-4F8E-8055-CC7515D74FF9}"/>
              </a:ext>
            </a:extLst>
          </p:cNvPr>
          <p:cNvSpPr>
            <a:spLocks noGrp="1"/>
          </p:cNvSpPr>
          <p:nvPr>
            <p:ph type="dt" sz="half" idx="10"/>
          </p:nvPr>
        </p:nvSpPr>
        <p:spPr/>
        <p:txBody>
          <a:bodyPr/>
          <a:lstStyle/>
          <a:p>
            <a:fld id="{06CDDB0D-2E48-4D84-A439-3E8EF718BAC7}" type="datetime1">
              <a:rPr kumimoji="1" lang="ja-JP" altLang="en-US" smtClean="0"/>
              <a:t>2019/6/24</a:t>
            </a:fld>
            <a:endParaRPr kumimoji="1" lang="ja-JP" altLang="en-US"/>
          </a:p>
        </p:txBody>
      </p:sp>
      <p:sp>
        <p:nvSpPr>
          <p:cNvPr id="3" name="フッター プレースホルダー 2">
            <a:extLst>
              <a:ext uri="{FF2B5EF4-FFF2-40B4-BE49-F238E27FC236}">
                <a16:creationId xmlns:a16="http://schemas.microsoft.com/office/drawing/2014/main" id="{449CAC49-1337-4239-AE23-A3DC5C2BB9F2}"/>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52CBFC9E-F5F7-4356-8C97-E4CD91A48D55}"/>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33339983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643968E-A804-4796-BCD1-D76B011B489B}"/>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931E3D02-2325-44F2-8427-9D36A5DEE322}"/>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C881E6ED-F1CD-4253-9527-CFB3707C519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4F64EF74-9048-4AE6-ADF9-D9B76FA4009F}"/>
              </a:ext>
            </a:extLst>
          </p:cNvPr>
          <p:cNvSpPr>
            <a:spLocks noGrp="1"/>
          </p:cNvSpPr>
          <p:nvPr>
            <p:ph type="dt" sz="half" idx="10"/>
          </p:nvPr>
        </p:nvSpPr>
        <p:spPr/>
        <p:txBody>
          <a:bodyPr/>
          <a:lstStyle/>
          <a:p>
            <a:fld id="{FB3260F5-3F2C-4DFA-AB72-EC8AF99F34BF}" type="datetime1">
              <a:rPr kumimoji="1" lang="ja-JP" altLang="en-US" smtClean="0"/>
              <a:t>2019/6/24</a:t>
            </a:fld>
            <a:endParaRPr kumimoji="1" lang="ja-JP" altLang="en-US"/>
          </a:p>
        </p:txBody>
      </p:sp>
      <p:sp>
        <p:nvSpPr>
          <p:cNvPr id="6" name="フッター プレースホルダー 5">
            <a:extLst>
              <a:ext uri="{FF2B5EF4-FFF2-40B4-BE49-F238E27FC236}">
                <a16:creationId xmlns:a16="http://schemas.microsoft.com/office/drawing/2014/main" id="{E6F0AE40-92F1-4FD5-81FE-290205516A4D}"/>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34377E8F-A651-4073-AF26-22DEB43E0C48}"/>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26413187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EA0032E-1008-483A-9657-7BB16628C9A4}"/>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DE9CBACC-E6E6-4280-8906-12572FF70AFE}"/>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9DB910FC-0901-4CA0-B41D-2E684FA5288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B8106886-8AB8-4F54-8F54-74A33B163812}"/>
              </a:ext>
            </a:extLst>
          </p:cNvPr>
          <p:cNvSpPr>
            <a:spLocks noGrp="1"/>
          </p:cNvSpPr>
          <p:nvPr>
            <p:ph type="dt" sz="half" idx="10"/>
          </p:nvPr>
        </p:nvSpPr>
        <p:spPr/>
        <p:txBody>
          <a:bodyPr/>
          <a:lstStyle/>
          <a:p>
            <a:fld id="{08191DB6-29FD-47BD-8589-A68D9E362047}" type="datetime1">
              <a:rPr kumimoji="1" lang="ja-JP" altLang="en-US" smtClean="0"/>
              <a:t>2019/6/24</a:t>
            </a:fld>
            <a:endParaRPr kumimoji="1" lang="ja-JP" altLang="en-US"/>
          </a:p>
        </p:txBody>
      </p:sp>
      <p:sp>
        <p:nvSpPr>
          <p:cNvPr id="6" name="フッター プレースホルダー 5">
            <a:extLst>
              <a:ext uri="{FF2B5EF4-FFF2-40B4-BE49-F238E27FC236}">
                <a16:creationId xmlns:a16="http://schemas.microsoft.com/office/drawing/2014/main" id="{AF6AE88F-2D35-4E21-B489-5CACE215F01F}"/>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6BD8A699-CA63-4C29-B79D-4BD1B4F1C79D}"/>
              </a:ext>
            </a:extLst>
          </p:cNvPr>
          <p:cNvSpPr>
            <a:spLocks noGrp="1"/>
          </p:cNvSpPr>
          <p:nvPr>
            <p:ph type="sldNum" sz="quarter" idx="12"/>
          </p:nvPr>
        </p:nvSpPr>
        <p:spPr/>
        <p:txBody>
          <a:body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18767633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5435A116-D3DA-4D5B-A9AB-F554C61033AC}"/>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56F6BBCE-1FC0-4107-AD0E-2FC68E58BBA1}"/>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4DF6D104-6E4E-49BE-9428-896FEA879B4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4576EFD-467E-43CA-A5ED-18119123A790}" type="datetime1">
              <a:rPr kumimoji="1" lang="ja-JP" altLang="en-US" smtClean="0"/>
              <a:t>2019/6/24</a:t>
            </a:fld>
            <a:endParaRPr kumimoji="1" lang="ja-JP" altLang="en-US"/>
          </a:p>
        </p:txBody>
      </p:sp>
      <p:sp>
        <p:nvSpPr>
          <p:cNvPr id="5" name="フッター プレースホルダー 4">
            <a:extLst>
              <a:ext uri="{FF2B5EF4-FFF2-40B4-BE49-F238E27FC236}">
                <a16:creationId xmlns:a16="http://schemas.microsoft.com/office/drawing/2014/main" id="{B7DE16E7-89BF-462C-86AF-30EC6CEF8D9A}"/>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AF4C06B0-F716-4CCF-9235-BE1333979CD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5A2FF8E-634E-4089-8DD2-8B8847E4CEFC}" type="slidenum">
              <a:rPr kumimoji="1" lang="ja-JP" altLang="en-US" smtClean="0"/>
              <a:t>‹#›</a:t>
            </a:fld>
            <a:endParaRPr kumimoji="1" lang="ja-JP" altLang="en-US"/>
          </a:p>
        </p:txBody>
      </p:sp>
    </p:spTree>
    <p:extLst>
      <p:ext uri="{BB962C8B-B14F-4D97-AF65-F5344CB8AC3E}">
        <p14:creationId xmlns:p14="http://schemas.microsoft.com/office/powerpoint/2010/main" val="250217157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emf"/><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AB830673-F379-4735-BCD5-8CCD7050D14A}"/>
              </a:ext>
            </a:extLst>
          </p:cNvPr>
          <p:cNvSpPr txBox="1"/>
          <p:nvPr/>
        </p:nvSpPr>
        <p:spPr>
          <a:xfrm>
            <a:off x="2048655" y="1335824"/>
            <a:ext cx="8094689" cy="2554545"/>
          </a:xfrm>
          <a:prstGeom prst="rect">
            <a:avLst/>
          </a:prstGeom>
          <a:noFill/>
        </p:spPr>
        <p:txBody>
          <a:bodyPr wrap="square" rtlCol="0">
            <a:spAutoFit/>
          </a:bodyPr>
          <a:lstStyle/>
          <a:p>
            <a:pPr algn="ctr"/>
            <a:r>
              <a:rPr kumimoji="1" lang="en-US" altLang="ja-JP" sz="4000" b="1" dirty="0"/>
              <a:t>XML </a:t>
            </a:r>
            <a:r>
              <a:rPr kumimoji="1" lang="ja-JP" altLang="en-US" sz="4000" b="1" dirty="0"/>
              <a:t>メッセージ構築ガイドライン</a:t>
            </a:r>
            <a:endParaRPr lang="en-US" altLang="ja-JP" sz="4000" b="1" dirty="0"/>
          </a:p>
          <a:p>
            <a:pPr algn="ctr"/>
            <a:r>
              <a:rPr kumimoji="1" lang="ja-JP" altLang="en-US" sz="4000" b="1" dirty="0"/>
              <a:t>プロジェクト</a:t>
            </a:r>
            <a:endParaRPr kumimoji="1" lang="en-US" altLang="ja-JP" sz="4000" b="1" dirty="0"/>
          </a:p>
          <a:p>
            <a:pPr algn="ctr"/>
            <a:endParaRPr kumimoji="1" lang="en-US" altLang="ja-JP" sz="4000" b="1" dirty="0"/>
          </a:p>
          <a:p>
            <a:pPr algn="ctr"/>
            <a:r>
              <a:rPr lang="en-US" altLang="ja-JP" sz="4000" b="1" dirty="0"/>
              <a:t>As of 2019-6-25</a:t>
            </a:r>
            <a:endParaRPr kumimoji="1" lang="en-US" altLang="ja-JP" sz="4000" b="1" dirty="0"/>
          </a:p>
        </p:txBody>
      </p:sp>
      <p:sp>
        <p:nvSpPr>
          <p:cNvPr id="3" name="テキスト ボックス 2">
            <a:extLst>
              <a:ext uri="{FF2B5EF4-FFF2-40B4-BE49-F238E27FC236}">
                <a16:creationId xmlns:a16="http://schemas.microsoft.com/office/drawing/2014/main" id="{1878185E-9126-44E1-8016-5344EAF2C78F}"/>
              </a:ext>
            </a:extLst>
          </p:cNvPr>
          <p:cNvSpPr txBox="1"/>
          <p:nvPr/>
        </p:nvSpPr>
        <p:spPr>
          <a:xfrm>
            <a:off x="9074426" y="347870"/>
            <a:ext cx="2454965" cy="377687"/>
          </a:xfrm>
          <a:prstGeom prst="rect">
            <a:avLst/>
          </a:prstGeom>
          <a:noFill/>
          <a:ln>
            <a:solidFill>
              <a:schemeClr val="accent1"/>
            </a:solidFill>
          </a:ln>
        </p:spPr>
        <p:txBody>
          <a:bodyPr wrap="square" rtlCol="0">
            <a:spAutoFit/>
          </a:bodyPr>
          <a:lstStyle/>
          <a:p>
            <a:pPr algn="ctr"/>
            <a:r>
              <a:rPr kumimoji="1" lang="ja-JP" altLang="en-US" dirty="0"/>
              <a:t>国際連携</a:t>
            </a:r>
            <a:r>
              <a:rPr kumimoji="1" lang="en-US" altLang="ja-JP" dirty="0"/>
              <a:t>2019-1-07</a:t>
            </a:r>
            <a:endParaRPr kumimoji="1" lang="ja-JP" altLang="en-US" dirty="0"/>
          </a:p>
        </p:txBody>
      </p:sp>
      <p:sp>
        <p:nvSpPr>
          <p:cNvPr id="4" name="スライド番号プレースホルダー 3">
            <a:extLst>
              <a:ext uri="{FF2B5EF4-FFF2-40B4-BE49-F238E27FC236}">
                <a16:creationId xmlns:a16="http://schemas.microsoft.com/office/drawing/2014/main" id="{1DF2B39E-DA36-436B-8849-468E27CB260B}"/>
              </a:ext>
            </a:extLst>
          </p:cNvPr>
          <p:cNvSpPr>
            <a:spLocks noGrp="1"/>
          </p:cNvSpPr>
          <p:nvPr>
            <p:ph type="sldNum" sz="quarter" idx="12"/>
          </p:nvPr>
        </p:nvSpPr>
        <p:spPr/>
        <p:txBody>
          <a:bodyPr/>
          <a:lstStyle/>
          <a:p>
            <a:fld id="{E5A2FF8E-634E-4089-8DD2-8B8847E4CEFC}" type="slidenum">
              <a:rPr kumimoji="1" lang="ja-JP" altLang="en-US" smtClean="0"/>
              <a:t>1</a:t>
            </a:fld>
            <a:endParaRPr kumimoji="1" lang="ja-JP" altLang="en-US"/>
          </a:p>
        </p:txBody>
      </p:sp>
    </p:spTree>
    <p:extLst>
      <p:ext uri="{BB962C8B-B14F-4D97-AF65-F5344CB8AC3E}">
        <p14:creationId xmlns:p14="http://schemas.microsoft.com/office/powerpoint/2010/main" val="40515594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図 1"/>
          <p:cNvPicPr>
            <a:picLocks noChangeAspect="1"/>
          </p:cNvPicPr>
          <p:nvPr/>
        </p:nvPicPr>
        <p:blipFill>
          <a:blip r:embed="rId2"/>
          <a:stretch>
            <a:fillRect/>
          </a:stretch>
        </p:blipFill>
        <p:spPr>
          <a:xfrm>
            <a:off x="587000" y="218440"/>
            <a:ext cx="6192000" cy="6387000"/>
          </a:xfrm>
          <a:prstGeom prst="rect">
            <a:avLst/>
          </a:prstGeom>
        </p:spPr>
      </p:pic>
      <p:pic>
        <p:nvPicPr>
          <p:cNvPr id="6" name="図 5"/>
          <p:cNvPicPr>
            <a:picLocks noChangeAspect="1"/>
          </p:cNvPicPr>
          <p:nvPr/>
        </p:nvPicPr>
        <p:blipFill>
          <a:blip r:embed="rId3"/>
          <a:stretch>
            <a:fillRect/>
          </a:stretch>
        </p:blipFill>
        <p:spPr>
          <a:xfrm>
            <a:off x="7135120" y="2456740"/>
            <a:ext cx="4731760" cy="1910400"/>
          </a:xfrm>
          <a:prstGeom prst="rect">
            <a:avLst/>
          </a:prstGeom>
        </p:spPr>
      </p:pic>
      <p:sp>
        <p:nvSpPr>
          <p:cNvPr id="7" name="右矢印 6"/>
          <p:cNvSpPr/>
          <p:nvPr/>
        </p:nvSpPr>
        <p:spPr>
          <a:xfrm>
            <a:off x="6502400" y="3159760"/>
            <a:ext cx="632720" cy="54864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 name="テキスト ボックス 7"/>
          <p:cNvSpPr txBox="1"/>
          <p:nvPr/>
        </p:nvSpPr>
        <p:spPr>
          <a:xfrm>
            <a:off x="9906000" y="1107440"/>
            <a:ext cx="1229360" cy="584775"/>
          </a:xfrm>
          <a:prstGeom prst="rect">
            <a:avLst/>
          </a:prstGeom>
          <a:noFill/>
        </p:spPr>
        <p:txBody>
          <a:bodyPr wrap="square" rtlCol="0">
            <a:spAutoFit/>
          </a:bodyPr>
          <a:lstStyle/>
          <a:p>
            <a:r>
              <a:rPr kumimoji="1" lang="en-US" altLang="ja-JP" sz="3200" dirty="0"/>
              <a:t>MBIE</a:t>
            </a:r>
            <a:endParaRPr kumimoji="1" lang="ja-JP" altLang="en-US" sz="3200" dirty="0"/>
          </a:p>
        </p:txBody>
      </p:sp>
      <p:sp>
        <p:nvSpPr>
          <p:cNvPr id="9" name="テキスト ボックス 8"/>
          <p:cNvSpPr txBox="1"/>
          <p:nvPr/>
        </p:nvSpPr>
        <p:spPr>
          <a:xfrm>
            <a:off x="7426960" y="1107440"/>
            <a:ext cx="1229360" cy="584775"/>
          </a:xfrm>
          <a:prstGeom prst="rect">
            <a:avLst/>
          </a:prstGeom>
          <a:noFill/>
        </p:spPr>
        <p:txBody>
          <a:bodyPr wrap="square" rtlCol="0">
            <a:spAutoFit/>
          </a:bodyPr>
          <a:lstStyle/>
          <a:p>
            <a:r>
              <a:rPr kumimoji="1" lang="en-US" altLang="ja-JP" sz="3200" dirty="0"/>
              <a:t>BIE</a:t>
            </a:r>
            <a:endParaRPr kumimoji="1" lang="ja-JP" altLang="en-US" sz="3200" dirty="0"/>
          </a:p>
        </p:txBody>
      </p:sp>
      <p:sp>
        <p:nvSpPr>
          <p:cNvPr id="10" name="右矢印 9"/>
          <p:cNvSpPr/>
          <p:nvPr/>
        </p:nvSpPr>
        <p:spPr>
          <a:xfrm>
            <a:off x="8524240" y="1129325"/>
            <a:ext cx="1168400" cy="5628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スライド番号プレースホルダー 2">
            <a:extLst>
              <a:ext uri="{FF2B5EF4-FFF2-40B4-BE49-F238E27FC236}">
                <a16:creationId xmlns:a16="http://schemas.microsoft.com/office/drawing/2014/main" id="{6019B8B0-DD6D-46D8-9B29-B83E70921676}"/>
              </a:ext>
            </a:extLst>
          </p:cNvPr>
          <p:cNvSpPr>
            <a:spLocks noGrp="1"/>
          </p:cNvSpPr>
          <p:nvPr>
            <p:ph type="sldNum" sz="quarter" idx="12"/>
          </p:nvPr>
        </p:nvSpPr>
        <p:spPr/>
        <p:txBody>
          <a:bodyPr/>
          <a:lstStyle/>
          <a:p>
            <a:fld id="{E5A2FF8E-634E-4089-8DD2-8B8847E4CEFC}" type="slidenum">
              <a:rPr kumimoji="1" lang="ja-JP" altLang="en-US" smtClean="0"/>
              <a:t>10</a:t>
            </a:fld>
            <a:endParaRPr kumimoji="1" lang="ja-JP" altLang="en-US"/>
          </a:p>
        </p:txBody>
      </p:sp>
    </p:spTree>
    <p:extLst>
      <p:ext uri="{BB962C8B-B14F-4D97-AF65-F5344CB8AC3E}">
        <p14:creationId xmlns:p14="http://schemas.microsoft.com/office/powerpoint/2010/main" val="62389539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4">
            <a:extLst>
              <a:ext uri="{FF2B5EF4-FFF2-40B4-BE49-F238E27FC236}">
                <a16:creationId xmlns:a16="http://schemas.microsoft.com/office/drawing/2014/main" id="{A2890992-8191-48E1-BD46-4346198AFA4E}"/>
              </a:ext>
            </a:extLst>
          </p:cNvPr>
          <p:cNvPicPr/>
          <p:nvPr/>
        </p:nvPicPr>
        <p:blipFill>
          <a:blip r:embed="rId2">
            <a:extLst>
              <a:ext uri="{28A0092B-C50C-407E-A947-70E740481C1C}">
                <a14:useLocalDpi xmlns:a14="http://schemas.microsoft.com/office/drawing/2010/main" val="0"/>
              </a:ext>
            </a:extLst>
          </a:blip>
          <a:srcRect/>
          <a:stretch>
            <a:fillRect/>
          </a:stretch>
        </p:blipFill>
        <p:spPr bwMode="auto">
          <a:xfrm>
            <a:off x="1676400" y="436880"/>
            <a:ext cx="8575040" cy="5963919"/>
          </a:xfrm>
          <a:prstGeom prst="rect">
            <a:avLst/>
          </a:prstGeom>
          <a:noFill/>
          <a:ln>
            <a:noFill/>
          </a:ln>
        </p:spPr>
      </p:pic>
      <p:sp>
        <p:nvSpPr>
          <p:cNvPr id="2" name="テキスト ボックス 1">
            <a:extLst>
              <a:ext uri="{FF2B5EF4-FFF2-40B4-BE49-F238E27FC236}">
                <a16:creationId xmlns:a16="http://schemas.microsoft.com/office/drawing/2014/main" id="{D3F16509-5D77-45E2-8BEE-309D2EAD1D18}"/>
              </a:ext>
            </a:extLst>
          </p:cNvPr>
          <p:cNvSpPr txBox="1"/>
          <p:nvPr/>
        </p:nvSpPr>
        <p:spPr>
          <a:xfrm>
            <a:off x="993546" y="249941"/>
            <a:ext cx="1365708" cy="584775"/>
          </a:xfrm>
          <a:prstGeom prst="rect">
            <a:avLst/>
          </a:prstGeom>
          <a:noFill/>
        </p:spPr>
        <p:txBody>
          <a:bodyPr wrap="square" rtlCol="0">
            <a:spAutoFit/>
          </a:bodyPr>
          <a:lstStyle/>
          <a:p>
            <a:pPr algn="ctr"/>
            <a:r>
              <a:rPr kumimoji="1" lang="en-US" altLang="ja-JP" sz="3200" b="1" dirty="0"/>
              <a:t>NDR</a:t>
            </a:r>
            <a:endParaRPr kumimoji="1" lang="ja-JP" altLang="en-US" sz="3200" b="1" dirty="0"/>
          </a:p>
        </p:txBody>
      </p:sp>
      <p:sp>
        <p:nvSpPr>
          <p:cNvPr id="3" name="スライド番号プレースホルダー 2">
            <a:extLst>
              <a:ext uri="{FF2B5EF4-FFF2-40B4-BE49-F238E27FC236}">
                <a16:creationId xmlns:a16="http://schemas.microsoft.com/office/drawing/2014/main" id="{FC4CB089-2A53-444E-A4FE-A3C17B4813C0}"/>
              </a:ext>
            </a:extLst>
          </p:cNvPr>
          <p:cNvSpPr>
            <a:spLocks noGrp="1"/>
          </p:cNvSpPr>
          <p:nvPr>
            <p:ph type="sldNum" sz="quarter" idx="12"/>
          </p:nvPr>
        </p:nvSpPr>
        <p:spPr/>
        <p:txBody>
          <a:bodyPr/>
          <a:lstStyle/>
          <a:p>
            <a:fld id="{E5A2FF8E-634E-4089-8DD2-8B8847E4CEFC}" type="slidenum">
              <a:rPr kumimoji="1" lang="ja-JP" altLang="en-US" smtClean="0"/>
              <a:t>11</a:t>
            </a:fld>
            <a:endParaRPr kumimoji="1" lang="ja-JP" altLang="en-US"/>
          </a:p>
        </p:txBody>
      </p:sp>
    </p:spTree>
    <p:extLst>
      <p:ext uri="{BB962C8B-B14F-4D97-AF65-F5344CB8AC3E}">
        <p14:creationId xmlns:p14="http://schemas.microsoft.com/office/powerpoint/2010/main" val="426165629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C45014EA-D94D-483A-B5D2-E0D249900EA2}"/>
              </a:ext>
            </a:extLst>
          </p:cNvPr>
          <p:cNvSpPr txBox="1"/>
          <p:nvPr/>
        </p:nvSpPr>
        <p:spPr>
          <a:xfrm>
            <a:off x="764962" y="1655409"/>
            <a:ext cx="10897849" cy="4708981"/>
          </a:xfrm>
          <a:prstGeom prst="rect">
            <a:avLst/>
          </a:prstGeom>
          <a:noFill/>
        </p:spPr>
        <p:txBody>
          <a:bodyPr wrap="square" rtlCol="0">
            <a:spAutoFit/>
          </a:bodyPr>
          <a:lstStyle/>
          <a:p>
            <a:r>
              <a:rPr lang="en-US" altLang="ja-JP" sz="2000" dirty="0"/>
              <a:t>UN/CEFACT XSD Schema are derived from components created through the application of CCTS, UN/CEFACT Modelling Methodology (UMM) process modelling and data analysis, and Core Component Business Document Assembly (CCBDA).</a:t>
            </a:r>
            <a:endParaRPr lang="ja-JP" altLang="ja-JP" sz="2000" dirty="0"/>
          </a:p>
          <a:p>
            <a:r>
              <a:rPr lang="en-US" altLang="ja-JP" sz="2000" dirty="0"/>
              <a:t> </a:t>
            </a:r>
            <a:endParaRPr lang="ja-JP" altLang="ja-JP" sz="2000" dirty="0"/>
          </a:p>
          <a:p>
            <a:r>
              <a:rPr lang="en-US" altLang="ja-JP" sz="2000" dirty="0"/>
              <a:t>The Core Component Business Document Assembly (CCBDA) specification provides a mechanism for restricting ABIEs in order to assemble a single message.  Messages in an XML context correspond to a root schema, and as such, the restricted ABIEs would be declared in an internal schema. These ABIEs will be defined as </a:t>
            </a:r>
            <a:r>
              <a:rPr lang="en-US" altLang="ja-JP" sz="2000" b="1" dirty="0" err="1"/>
              <a:t>xsd:complexType</a:t>
            </a:r>
            <a:r>
              <a:rPr lang="en-US" altLang="ja-JP" sz="2000" b="1" dirty="0"/>
              <a:t> </a:t>
            </a:r>
            <a:r>
              <a:rPr lang="en-US" altLang="ja-JP" sz="2000" dirty="0"/>
              <a:t>in an internal schema module rather than in the reusable ABIE schema module, (See Section 5.5.3.4 below).  UN/CEFACT XSD Schema may have zero or more internal schema modules.</a:t>
            </a:r>
            <a:endParaRPr lang="ja-JP" altLang="ja-JP" sz="2000" dirty="0"/>
          </a:p>
          <a:p>
            <a:r>
              <a:rPr lang="en-US" altLang="ja-JP" sz="2000" dirty="0"/>
              <a:t> </a:t>
            </a:r>
            <a:endParaRPr lang="ja-JP" altLang="ja-JP" sz="2000" dirty="0"/>
          </a:p>
          <a:p>
            <a:r>
              <a:rPr lang="en-US" altLang="ja-JP" sz="2000" dirty="0"/>
              <a:t>A UN/CEFACT internal schema module will contain schema constructs representing ABIEs that are specific to a given root schema, such as restricted ABIEs created through CCBDA. Internal schema modules reside in the same namespace as their root schema.</a:t>
            </a:r>
            <a:endParaRPr lang="ja-JP" altLang="ja-JP" sz="2000" dirty="0"/>
          </a:p>
          <a:p>
            <a:endParaRPr kumimoji="1" lang="ja-JP" altLang="en-US" sz="2000" dirty="0"/>
          </a:p>
        </p:txBody>
      </p:sp>
      <p:sp>
        <p:nvSpPr>
          <p:cNvPr id="3" name="テキスト ボックス 2">
            <a:extLst>
              <a:ext uri="{FF2B5EF4-FFF2-40B4-BE49-F238E27FC236}">
                <a16:creationId xmlns:a16="http://schemas.microsoft.com/office/drawing/2014/main" id="{65CB19E7-0F6E-4861-A898-3CB6080F2C5E}"/>
              </a:ext>
            </a:extLst>
          </p:cNvPr>
          <p:cNvSpPr txBox="1"/>
          <p:nvPr/>
        </p:nvSpPr>
        <p:spPr>
          <a:xfrm>
            <a:off x="2592371" y="414779"/>
            <a:ext cx="6523349" cy="707886"/>
          </a:xfrm>
          <a:prstGeom prst="rect">
            <a:avLst/>
          </a:prstGeom>
          <a:noFill/>
        </p:spPr>
        <p:txBody>
          <a:bodyPr wrap="square" rtlCol="0">
            <a:spAutoFit/>
          </a:bodyPr>
          <a:lstStyle/>
          <a:p>
            <a:pPr algn="ctr"/>
            <a:r>
              <a:rPr kumimoji="1" lang="en-US" altLang="ja-JP" sz="4000" b="1" dirty="0"/>
              <a:t>CCBDA &amp; NDR</a:t>
            </a:r>
            <a:endParaRPr kumimoji="1" lang="ja-JP" altLang="en-US" sz="4000" b="1" dirty="0"/>
          </a:p>
        </p:txBody>
      </p:sp>
      <p:sp>
        <p:nvSpPr>
          <p:cNvPr id="4" name="スライド番号プレースホルダー 3">
            <a:extLst>
              <a:ext uri="{FF2B5EF4-FFF2-40B4-BE49-F238E27FC236}">
                <a16:creationId xmlns:a16="http://schemas.microsoft.com/office/drawing/2014/main" id="{F62A70A0-9C32-4779-8D26-63C9C827036B}"/>
              </a:ext>
            </a:extLst>
          </p:cNvPr>
          <p:cNvSpPr>
            <a:spLocks noGrp="1"/>
          </p:cNvSpPr>
          <p:nvPr>
            <p:ph type="sldNum" sz="quarter" idx="12"/>
          </p:nvPr>
        </p:nvSpPr>
        <p:spPr/>
        <p:txBody>
          <a:bodyPr/>
          <a:lstStyle/>
          <a:p>
            <a:fld id="{E5A2FF8E-634E-4089-8DD2-8B8847E4CEFC}" type="slidenum">
              <a:rPr kumimoji="1" lang="ja-JP" altLang="en-US" smtClean="0"/>
              <a:t>12</a:t>
            </a:fld>
            <a:endParaRPr kumimoji="1" lang="ja-JP" altLang="en-US"/>
          </a:p>
        </p:txBody>
      </p:sp>
    </p:spTree>
    <p:extLst>
      <p:ext uri="{BB962C8B-B14F-4D97-AF65-F5344CB8AC3E}">
        <p14:creationId xmlns:p14="http://schemas.microsoft.com/office/powerpoint/2010/main" val="336071407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D92F3298-2F1E-4291-B346-149A7DEE418E}"/>
              </a:ext>
            </a:extLst>
          </p:cNvPr>
          <p:cNvSpPr txBox="1"/>
          <p:nvPr/>
        </p:nvSpPr>
        <p:spPr>
          <a:xfrm>
            <a:off x="401476" y="266239"/>
            <a:ext cx="6790544" cy="646331"/>
          </a:xfrm>
          <a:prstGeom prst="rect">
            <a:avLst/>
          </a:prstGeom>
          <a:noFill/>
        </p:spPr>
        <p:txBody>
          <a:bodyPr wrap="square" rtlCol="0">
            <a:spAutoFit/>
          </a:bodyPr>
          <a:lstStyle/>
          <a:p>
            <a:r>
              <a:rPr lang="en-US" altLang="ja-JP" sz="3600" b="1" dirty="0"/>
              <a:t>1. </a:t>
            </a:r>
            <a:r>
              <a:rPr lang="ja-JP" altLang="en-US" sz="3600" b="1" dirty="0"/>
              <a:t>背景</a:t>
            </a:r>
            <a:endParaRPr kumimoji="1" lang="ja-JP" altLang="en-US" sz="3600" b="1" dirty="0"/>
          </a:p>
        </p:txBody>
      </p:sp>
      <p:sp>
        <p:nvSpPr>
          <p:cNvPr id="7" name="正方形/長方形 6">
            <a:extLst>
              <a:ext uri="{FF2B5EF4-FFF2-40B4-BE49-F238E27FC236}">
                <a16:creationId xmlns:a16="http://schemas.microsoft.com/office/drawing/2014/main" id="{1178DCCA-0156-476F-9969-8F9992401789}"/>
              </a:ext>
            </a:extLst>
          </p:cNvPr>
          <p:cNvSpPr/>
          <p:nvPr/>
        </p:nvSpPr>
        <p:spPr>
          <a:xfrm>
            <a:off x="778666" y="1219621"/>
            <a:ext cx="10924021" cy="5324535"/>
          </a:xfrm>
          <a:prstGeom prst="rect">
            <a:avLst/>
          </a:prstGeom>
        </p:spPr>
        <p:txBody>
          <a:bodyPr wrap="square">
            <a:spAutoFit/>
          </a:bodyPr>
          <a:lstStyle/>
          <a:p>
            <a:r>
              <a:rPr lang="ja-JP" altLang="ja-JP" sz="2000" dirty="0"/>
              <a:t>国連</a:t>
            </a:r>
            <a:r>
              <a:rPr lang="en-US" altLang="ja-JP" sz="2000" dirty="0"/>
              <a:t>CEFACT</a:t>
            </a:r>
            <a:r>
              <a:rPr lang="ja-JP" altLang="ja-JP" sz="2000" dirty="0"/>
              <a:t>の</a:t>
            </a:r>
            <a:r>
              <a:rPr lang="en-US" altLang="ja-JP" sz="2000" dirty="0" err="1"/>
              <a:t>ebXML</a:t>
            </a:r>
            <a:r>
              <a:rPr lang="ja-JP" altLang="ja-JP" sz="2000" dirty="0"/>
              <a:t>関連標準は、コア構成要素技術仕様（</a:t>
            </a:r>
            <a:r>
              <a:rPr lang="en-US" altLang="ja-JP" sz="2000" dirty="0"/>
              <a:t>CCTS</a:t>
            </a:r>
            <a:r>
              <a:rPr lang="ja-JP" altLang="ja-JP" sz="2000" dirty="0"/>
              <a:t>）と</a:t>
            </a:r>
            <a:r>
              <a:rPr lang="en-US" altLang="ja-JP" sz="2000" dirty="0"/>
              <a:t>XML</a:t>
            </a:r>
            <a:r>
              <a:rPr lang="ja-JP" altLang="ja-JP" sz="2000" dirty="0"/>
              <a:t>メッセージ設計規則（</a:t>
            </a:r>
            <a:r>
              <a:rPr lang="en-US" altLang="ja-JP" sz="2000" dirty="0"/>
              <a:t>NDR</a:t>
            </a:r>
            <a:r>
              <a:rPr lang="ja-JP" altLang="ja-JP" sz="2000" dirty="0"/>
              <a:t>）を中心に整備されている。それら標準技術仕様は、国連</a:t>
            </a:r>
            <a:r>
              <a:rPr lang="en-US" altLang="ja-JP" sz="2000" dirty="0"/>
              <a:t>CEFACT</a:t>
            </a:r>
            <a:r>
              <a:rPr lang="ja-JP" altLang="ja-JP" sz="2000" dirty="0"/>
              <a:t>標準メッセージの設計規則であり、それらに基づく</a:t>
            </a:r>
            <a:r>
              <a:rPr lang="en-US" altLang="ja-JP" sz="2000" dirty="0"/>
              <a:t>XML</a:t>
            </a:r>
            <a:r>
              <a:rPr lang="ja-JP" altLang="ja-JP" sz="2000" dirty="0"/>
              <a:t>標準メッセージが策定され、国連</a:t>
            </a:r>
            <a:r>
              <a:rPr lang="en-US" altLang="ja-JP" sz="2000" dirty="0"/>
              <a:t>CEFACT</a:t>
            </a:r>
            <a:r>
              <a:rPr lang="ja-JP" altLang="ja-JP" sz="2000" dirty="0"/>
              <a:t>の</a:t>
            </a:r>
            <a:r>
              <a:rPr lang="en-US" altLang="ja-JP" sz="2000" dirty="0"/>
              <a:t>WEB</a:t>
            </a:r>
            <a:r>
              <a:rPr lang="ja-JP" altLang="ja-JP" sz="2000" dirty="0"/>
              <a:t>ページから公開される。</a:t>
            </a:r>
            <a:endParaRPr lang="en-US" altLang="ja-JP" sz="2000" dirty="0"/>
          </a:p>
          <a:p>
            <a:endParaRPr lang="ja-JP" altLang="ja-JP" sz="2000" dirty="0"/>
          </a:p>
          <a:p>
            <a:r>
              <a:rPr lang="ja-JP" altLang="ja-JP" sz="2000" dirty="0"/>
              <a:t>しかしながら、国連</a:t>
            </a:r>
            <a:r>
              <a:rPr lang="en-US" altLang="ja-JP" sz="2000" dirty="0"/>
              <a:t>CEFACT</a:t>
            </a:r>
            <a:r>
              <a:rPr lang="ja-JP" altLang="ja-JP" sz="2000" dirty="0"/>
              <a:t>標準メッセージは、汎用性を重視して、それぞれのメッセージがコア構成要素ライブラリ（</a:t>
            </a:r>
            <a:r>
              <a:rPr lang="en-US" altLang="ja-JP" sz="2000" dirty="0"/>
              <a:t>CCL</a:t>
            </a:r>
            <a:r>
              <a:rPr lang="ja-JP" altLang="ja-JP" sz="2000" dirty="0"/>
              <a:t>）の全てのビジネス情報項目（</a:t>
            </a:r>
            <a:r>
              <a:rPr lang="en-US" altLang="ja-JP" sz="2000" dirty="0"/>
              <a:t>Reusable ABIE</a:t>
            </a:r>
            <a:r>
              <a:rPr lang="ja-JP" altLang="ja-JP" sz="2000" dirty="0"/>
              <a:t>）モジュールと汎用のコード表を装着（</a:t>
            </a:r>
            <a:r>
              <a:rPr lang="en-US" altLang="ja-JP" sz="2000" dirty="0"/>
              <a:t>Import</a:t>
            </a:r>
            <a:r>
              <a:rPr lang="ja-JP" altLang="ja-JP" sz="2000" dirty="0"/>
              <a:t>）しており、アプリケーションへの組み込みに余分な負荷（実際に使う</a:t>
            </a:r>
            <a:r>
              <a:rPr lang="en-US" altLang="ja-JP" sz="2000" dirty="0"/>
              <a:t>BIE</a:t>
            </a:r>
            <a:r>
              <a:rPr lang="ja-JP" altLang="ja-JP" sz="2000" dirty="0"/>
              <a:t>の判別や適用するコード値の選定）がかかる。</a:t>
            </a:r>
          </a:p>
          <a:p>
            <a:r>
              <a:rPr lang="ja-JP" altLang="ja-JP" sz="2000" dirty="0"/>
              <a:t>すなわち、ユーザー・アプリケーションへの適用については、コア構成要素ビジネス文書構築法（</a:t>
            </a:r>
            <a:r>
              <a:rPr lang="en-US" altLang="ja-JP" sz="2000" dirty="0"/>
              <a:t>CCBDA</a:t>
            </a:r>
            <a:r>
              <a:rPr lang="ja-JP" altLang="ja-JP" sz="2000" dirty="0"/>
              <a:t>）により、標準メッセージのサブセットを定義する必要がある。ただし、現状の</a:t>
            </a:r>
            <a:r>
              <a:rPr lang="en-US" altLang="ja-JP" sz="2000" dirty="0"/>
              <a:t>CCTS</a:t>
            </a:r>
            <a:r>
              <a:rPr lang="ja-JP" altLang="ja-JP" sz="2000" dirty="0"/>
              <a:t>、</a:t>
            </a:r>
            <a:r>
              <a:rPr lang="en-US" altLang="ja-JP" sz="2000" dirty="0"/>
              <a:t>NDR</a:t>
            </a:r>
            <a:r>
              <a:rPr lang="ja-JP" altLang="ja-JP" sz="2000" dirty="0"/>
              <a:t>および</a:t>
            </a:r>
            <a:r>
              <a:rPr lang="en-US" altLang="ja-JP" sz="2000" dirty="0"/>
              <a:t>CCBDA</a:t>
            </a:r>
            <a:r>
              <a:rPr lang="ja-JP" altLang="ja-JP" sz="2000" dirty="0"/>
              <a:t>だけでは、適用上不確かな事項もあり、実装において相互運用性を損ねかねない。</a:t>
            </a:r>
            <a:endParaRPr lang="en-US" altLang="ja-JP" sz="2000" dirty="0"/>
          </a:p>
          <a:p>
            <a:endParaRPr lang="en-US" altLang="ja-JP" sz="2000" dirty="0"/>
          </a:p>
          <a:p>
            <a:r>
              <a:rPr lang="ja-JP" altLang="ja-JP" sz="2000" dirty="0"/>
              <a:t>今回、日本から提案したメッセージ構築ガイドライン（</a:t>
            </a:r>
            <a:r>
              <a:rPr lang="en-US" altLang="ja-JP" sz="2000" dirty="0"/>
              <a:t>Message Construction Guideline</a:t>
            </a:r>
            <a:r>
              <a:rPr lang="ja-JP" altLang="ja-JP" sz="2000" dirty="0"/>
              <a:t>）プロジェクトは、現状の不確か事項を洗い出し、国連</a:t>
            </a:r>
            <a:r>
              <a:rPr lang="en-US" altLang="ja-JP" sz="2000" dirty="0"/>
              <a:t>CEFACT</a:t>
            </a:r>
            <a:r>
              <a:rPr lang="ja-JP" altLang="ja-JP" sz="2000" dirty="0"/>
              <a:t>標準準拠のメッセージ・サブセットを定義するためのガイドラインを策定することが目的である。</a:t>
            </a:r>
          </a:p>
        </p:txBody>
      </p:sp>
      <p:sp>
        <p:nvSpPr>
          <p:cNvPr id="3" name="スライド番号プレースホルダー 2">
            <a:extLst>
              <a:ext uri="{FF2B5EF4-FFF2-40B4-BE49-F238E27FC236}">
                <a16:creationId xmlns:a16="http://schemas.microsoft.com/office/drawing/2014/main" id="{F09F8EC4-281F-4EB1-92A9-958A8503BC14}"/>
              </a:ext>
            </a:extLst>
          </p:cNvPr>
          <p:cNvSpPr>
            <a:spLocks noGrp="1"/>
          </p:cNvSpPr>
          <p:nvPr>
            <p:ph type="sldNum" sz="quarter" idx="12"/>
          </p:nvPr>
        </p:nvSpPr>
        <p:spPr/>
        <p:txBody>
          <a:bodyPr/>
          <a:lstStyle/>
          <a:p>
            <a:fld id="{E5A2FF8E-634E-4089-8DD2-8B8847E4CEFC}" type="slidenum">
              <a:rPr kumimoji="1" lang="ja-JP" altLang="en-US" smtClean="0"/>
              <a:t>2</a:t>
            </a:fld>
            <a:endParaRPr kumimoji="1" lang="ja-JP" altLang="en-US"/>
          </a:p>
        </p:txBody>
      </p:sp>
    </p:spTree>
    <p:extLst>
      <p:ext uri="{BB962C8B-B14F-4D97-AF65-F5344CB8AC3E}">
        <p14:creationId xmlns:p14="http://schemas.microsoft.com/office/powerpoint/2010/main" val="41694483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a:extLst>
              <a:ext uri="{FF2B5EF4-FFF2-40B4-BE49-F238E27FC236}">
                <a16:creationId xmlns:a16="http://schemas.microsoft.com/office/drawing/2014/main" id="{3849CBE9-48ED-4A9F-9727-CDB34A7B858B}"/>
              </a:ext>
            </a:extLst>
          </p:cNvPr>
          <p:cNvSpPr/>
          <p:nvPr/>
        </p:nvSpPr>
        <p:spPr>
          <a:xfrm>
            <a:off x="1249015" y="1184128"/>
            <a:ext cx="9177131" cy="5016758"/>
          </a:xfrm>
          <a:prstGeom prst="rect">
            <a:avLst/>
          </a:prstGeom>
        </p:spPr>
        <p:txBody>
          <a:bodyPr wrap="square">
            <a:spAutoFit/>
          </a:bodyPr>
          <a:lstStyle/>
          <a:p>
            <a:pPr lvl="1"/>
            <a:r>
              <a:rPr lang="en-GB" altLang="ja-JP" sz="3200" dirty="0"/>
              <a:t>REQ1. MBIE</a:t>
            </a:r>
            <a:r>
              <a:rPr lang="ja-JP" altLang="en-US" sz="3200" dirty="0"/>
              <a:t>設定で</a:t>
            </a:r>
            <a:r>
              <a:rPr lang="en-US" altLang="ja-JP" sz="3200" dirty="0"/>
              <a:t>BIE</a:t>
            </a:r>
            <a:r>
              <a:rPr lang="ja-JP" altLang="en-US" sz="3200" dirty="0"/>
              <a:t>に対する制限規則</a:t>
            </a:r>
            <a:endParaRPr lang="ja-JP" altLang="ja-JP" sz="3200" dirty="0"/>
          </a:p>
          <a:p>
            <a:pPr lvl="1"/>
            <a:r>
              <a:rPr lang="en-GB" altLang="ja-JP" sz="3200" dirty="0"/>
              <a:t>REQ2. MA</a:t>
            </a:r>
            <a:r>
              <a:rPr lang="ja-JP" altLang="en-US" sz="3200" dirty="0"/>
              <a:t>および</a:t>
            </a:r>
            <a:r>
              <a:rPr lang="en-GB" altLang="ja-JP" sz="3200" dirty="0"/>
              <a:t>MBIE</a:t>
            </a:r>
            <a:r>
              <a:rPr lang="ja-JP" altLang="en-US" sz="3200" dirty="0"/>
              <a:t>の識別</a:t>
            </a:r>
            <a:endParaRPr lang="en-GB" altLang="ja-JP" sz="3200" dirty="0"/>
          </a:p>
          <a:p>
            <a:pPr lvl="1"/>
            <a:r>
              <a:rPr lang="en-GB" altLang="ja-JP" sz="3200" dirty="0"/>
              <a:t>REQ3. MBIE</a:t>
            </a:r>
            <a:r>
              <a:rPr lang="ja-JP" altLang="en-US" sz="3200" dirty="0"/>
              <a:t>で作られる内部スキーマ設計規則</a:t>
            </a:r>
            <a:endParaRPr lang="en-GB" altLang="ja-JP" sz="3200" dirty="0"/>
          </a:p>
          <a:p>
            <a:pPr lvl="1"/>
            <a:r>
              <a:rPr lang="en-GB" altLang="ja-JP" sz="3200" dirty="0"/>
              <a:t>REQ4. </a:t>
            </a:r>
            <a:r>
              <a:rPr lang="ja-JP" altLang="en-US" sz="3200" dirty="0"/>
              <a:t>コードリストの制限規則</a:t>
            </a:r>
            <a:endParaRPr lang="en-GB" altLang="ja-JP" sz="3200" dirty="0"/>
          </a:p>
          <a:p>
            <a:pPr lvl="1"/>
            <a:r>
              <a:rPr lang="en-GB" altLang="ja-JP" sz="3200" dirty="0"/>
              <a:t>REQ5. MA</a:t>
            </a:r>
            <a:r>
              <a:rPr lang="ja-JP" altLang="en-US" sz="3200" dirty="0"/>
              <a:t>の公開規則</a:t>
            </a:r>
            <a:endParaRPr lang="en-GB" altLang="ja-JP" sz="3200" dirty="0"/>
          </a:p>
          <a:p>
            <a:pPr lvl="1"/>
            <a:r>
              <a:rPr lang="en-GB" altLang="ja-JP" sz="3200" dirty="0"/>
              <a:t>REQ6. MBIE</a:t>
            </a:r>
            <a:r>
              <a:rPr lang="ja-JP" altLang="en-US" sz="3200" dirty="0"/>
              <a:t>用の</a:t>
            </a:r>
            <a:r>
              <a:rPr lang="en-US" altLang="ja-JP" sz="3200" dirty="0"/>
              <a:t>RSM</a:t>
            </a:r>
            <a:r>
              <a:rPr lang="ja-JP" altLang="en-US" sz="3200" dirty="0"/>
              <a:t>テンプレート</a:t>
            </a:r>
            <a:endParaRPr lang="en-US" altLang="ja-JP" sz="3200" dirty="0"/>
          </a:p>
          <a:p>
            <a:pPr lvl="1"/>
            <a:r>
              <a:rPr lang="en-US" altLang="ja-JP" sz="3200" dirty="0"/>
              <a:t>REQ7. </a:t>
            </a:r>
            <a:r>
              <a:rPr lang="ja-JP" altLang="en-US" sz="3200" dirty="0"/>
              <a:t>現行</a:t>
            </a:r>
            <a:r>
              <a:rPr lang="en-US" altLang="ja-JP" sz="3200" dirty="0"/>
              <a:t>CCBDA</a:t>
            </a:r>
            <a:r>
              <a:rPr lang="ja-JP" altLang="en-US" sz="3200" dirty="0"/>
              <a:t>の規則見直し</a:t>
            </a:r>
            <a:endParaRPr lang="en-US" altLang="ja-JP" sz="3200" dirty="0"/>
          </a:p>
          <a:p>
            <a:pPr lvl="1"/>
            <a:r>
              <a:rPr lang="en-US" altLang="ja-JP" sz="3200" dirty="0"/>
              <a:t>REQ8. </a:t>
            </a:r>
            <a:r>
              <a:rPr lang="ja-JP" altLang="en-US" sz="3200" dirty="0"/>
              <a:t>メッセージ構築ガイドの範囲・構成</a:t>
            </a:r>
            <a:endParaRPr lang="en-US" altLang="ja-JP" sz="3200" dirty="0"/>
          </a:p>
          <a:p>
            <a:pPr lvl="1"/>
            <a:r>
              <a:rPr lang="en-US" altLang="ja-JP" sz="3200" dirty="0">
                <a:solidFill>
                  <a:srgbClr val="FF0000"/>
                </a:solidFill>
              </a:rPr>
              <a:t>REQ9. MBIE</a:t>
            </a:r>
            <a:r>
              <a:rPr lang="ja-JP" altLang="en-US" sz="3200" dirty="0">
                <a:solidFill>
                  <a:srgbClr val="FF0000"/>
                </a:solidFill>
              </a:rPr>
              <a:t>の使用ガイド（</a:t>
            </a:r>
            <a:r>
              <a:rPr lang="en-US" altLang="ja-JP" sz="3200" dirty="0">
                <a:solidFill>
                  <a:srgbClr val="FF0000"/>
                </a:solidFill>
              </a:rPr>
              <a:t>Facet</a:t>
            </a:r>
            <a:r>
              <a:rPr lang="ja-JP" altLang="en-US" sz="3200" dirty="0">
                <a:solidFill>
                  <a:srgbClr val="FF0000"/>
                </a:solidFill>
              </a:rPr>
              <a:t>）：追加</a:t>
            </a:r>
            <a:endParaRPr lang="en-US" altLang="ja-JP" sz="3200" dirty="0">
              <a:solidFill>
                <a:srgbClr val="FF0000"/>
              </a:solidFill>
            </a:endParaRPr>
          </a:p>
          <a:p>
            <a:pPr lvl="1"/>
            <a:r>
              <a:rPr lang="en-US" altLang="ja-JP" sz="3200" dirty="0">
                <a:solidFill>
                  <a:srgbClr val="FF0000"/>
                </a:solidFill>
              </a:rPr>
              <a:t>REQ10. Context Category</a:t>
            </a:r>
            <a:r>
              <a:rPr lang="ja-JP" altLang="en-US" sz="3200" dirty="0">
                <a:solidFill>
                  <a:srgbClr val="FF0000"/>
                </a:solidFill>
              </a:rPr>
              <a:t>の利用：追加</a:t>
            </a:r>
            <a:endParaRPr lang="ja-JP" altLang="ja-JP" sz="3200" dirty="0">
              <a:solidFill>
                <a:srgbClr val="FF0000"/>
              </a:solidFill>
            </a:endParaRPr>
          </a:p>
        </p:txBody>
      </p:sp>
      <p:sp>
        <p:nvSpPr>
          <p:cNvPr id="3" name="テキスト ボックス 2">
            <a:extLst>
              <a:ext uri="{FF2B5EF4-FFF2-40B4-BE49-F238E27FC236}">
                <a16:creationId xmlns:a16="http://schemas.microsoft.com/office/drawing/2014/main" id="{CFB93156-6D16-40D6-8DC0-A2392CD5A4FA}"/>
              </a:ext>
            </a:extLst>
          </p:cNvPr>
          <p:cNvSpPr txBox="1"/>
          <p:nvPr/>
        </p:nvSpPr>
        <p:spPr>
          <a:xfrm>
            <a:off x="549964" y="230405"/>
            <a:ext cx="5287617" cy="646331"/>
          </a:xfrm>
          <a:prstGeom prst="rect">
            <a:avLst/>
          </a:prstGeom>
          <a:noFill/>
        </p:spPr>
        <p:txBody>
          <a:bodyPr wrap="square" rtlCol="0">
            <a:spAutoFit/>
          </a:bodyPr>
          <a:lstStyle/>
          <a:p>
            <a:r>
              <a:rPr kumimoji="1" lang="en-US" altLang="ja-JP" sz="3600" b="1" dirty="0"/>
              <a:t>2. </a:t>
            </a:r>
            <a:r>
              <a:rPr lang="ja-JP" altLang="en-US" sz="3600" b="1" dirty="0"/>
              <a:t>要件リスト</a:t>
            </a:r>
            <a:endParaRPr kumimoji="1" lang="ja-JP" altLang="en-US" sz="3600" b="1" dirty="0"/>
          </a:p>
        </p:txBody>
      </p:sp>
      <p:sp>
        <p:nvSpPr>
          <p:cNvPr id="4" name="スライド番号プレースホルダー 3">
            <a:extLst>
              <a:ext uri="{FF2B5EF4-FFF2-40B4-BE49-F238E27FC236}">
                <a16:creationId xmlns:a16="http://schemas.microsoft.com/office/drawing/2014/main" id="{7A525476-17E0-4CC8-B1C4-27D6261F9B97}"/>
              </a:ext>
            </a:extLst>
          </p:cNvPr>
          <p:cNvSpPr>
            <a:spLocks noGrp="1"/>
          </p:cNvSpPr>
          <p:nvPr>
            <p:ph type="sldNum" sz="quarter" idx="12"/>
          </p:nvPr>
        </p:nvSpPr>
        <p:spPr/>
        <p:txBody>
          <a:bodyPr/>
          <a:lstStyle/>
          <a:p>
            <a:fld id="{E5A2FF8E-634E-4089-8DD2-8B8847E4CEFC}" type="slidenum">
              <a:rPr kumimoji="1" lang="ja-JP" altLang="en-US" smtClean="0"/>
              <a:t>3</a:t>
            </a:fld>
            <a:endParaRPr kumimoji="1" lang="ja-JP" altLang="en-US"/>
          </a:p>
        </p:txBody>
      </p:sp>
    </p:spTree>
    <p:extLst>
      <p:ext uri="{BB962C8B-B14F-4D97-AF65-F5344CB8AC3E}">
        <p14:creationId xmlns:p14="http://schemas.microsoft.com/office/powerpoint/2010/main" val="38004014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6820B0D2-279F-4EE9-B2FC-61D73DFE3EF5}"/>
              </a:ext>
            </a:extLst>
          </p:cNvPr>
          <p:cNvSpPr>
            <a:spLocks noGrp="1"/>
          </p:cNvSpPr>
          <p:nvPr>
            <p:ph type="sldNum" sz="quarter" idx="12"/>
          </p:nvPr>
        </p:nvSpPr>
        <p:spPr/>
        <p:txBody>
          <a:bodyPr/>
          <a:lstStyle/>
          <a:p>
            <a:fld id="{E5A2FF8E-634E-4089-8DD2-8B8847E4CEFC}" type="slidenum">
              <a:rPr kumimoji="1" lang="ja-JP" altLang="en-US" smtClean="0"/>
              <a:t>4</a:t>
            </a:fld>
            <a:endParaRPr kumimoji="1" lang="ja-JP" altLang="en-US"/>
          </a:p>
        </p:txBody>
      </p:sp>
      <p:sp>
        <p:nvSpPr>
          <p:cNvPr id="3" name="正方形/長方形 2">
            <a:extLst>
              <a:ext uri="{FF2B5EF4-FFF2-40B4-BE49-F238E27FC236}">
                <a16:creationId xmlns:a16="http://schemas.microsoft.com/office/drawing/2014/main" id="{3BE1A180-1CCB-44EC-9349-CB92BD4A4E76}"/>
              </a:ext>
            </a:extLst>
          </p:cNvPr>
          <p:cNvSpPr/>
          <p:nvPr/>
        </p:nvSpPr>
        <p:spPr>
          <a:xfrm>
            <a:off x="0" y="151033"/>
            <a:ext cx="9134061" cy="584775"/>
          </a:xfrm>
          <a:prstGeom prst="rect">
            <a:avLst/>
          </a:prstGeom>
        </p:spPr>
        <p:txBody>
          <a:bodyPr wrap="square">
            <a:spAutoFit/>
          </a:bodyPr>
          <a:lstStyle/>
          <a:p>
            <a:pPr lvl="1"/>
            <a:r>
              <a:rPr lang="en-GB" altLang="ja-JP" sz="3200" dirty="0"/>
              <a:t>REQ1. MBIE</a:t>
            </a:r>
            <a:r>
              <a:rPr lang="ja-JP" altLang="en-US" sz="3200" dirty="0"/>
              <a:t>設定で</a:t>
            </a:r>
            <a:r>
              <a:rPr lang="en-US" altLang="ja-JP" sz="3200" dirty="0"/>
              <a:t>BIE</a:t>
            </a:r>
            <a:r>
              <a:rPr lang="ja-JP" altLang="en-US" sz="3200" dirty="0"/>
              <a:t>に対する制限規則</a:t>
            </a:r>
            <a:endParaRPr lang="en-GB" altLang="ja-JP" sz="3200" dirty="0"/>
          </a:p>
        </p:txBody>
      </p:sp>
      <p:sp>
        <p:nvSpPr>
          <p:cNvPr id="4" name="テキスト ボックス 3">
            <a:extLst>
              <a:ext uri="{FF2B5EF4-FFF2-40B4-BE49-F238E27FC236}">
                <a16:creationId xmlns:a16="http://schemas.microsoft.com/office/drawing/2014/main" id="{4967EF11-4C63-42F8-A948-15E44C875E57}"/>
              </a:ext>
            </a:extLst>
          </p:cNvPr>
          <p:cNvSpPr txBox="1"/>
          <p:nvPr/>
        </p:nvSpPr>
        <p:spPr>
          <a:xfrm>
            <a:off x="537210" y="1066469"/>
            <a:ext cx="11075670" cy="5016758"/>
          </a:xfrm>
          <a:prstGeom prst="rect">
            <a:avLst/>
          </a:prstGeom>
          <a:noFill/>
        </p:spPr>
        <p:txBody>
          <a:bodyPr wrap="square" rtlCol="0">
            <a:spAutoFit/>
          </a:bodyPr>
          <a:lstStyle/>
          <a:p>
            <a:pPr marL="285750" indent="-285750">
              <a:buFont typeface="Wingdings" panose="05000000000000000000" pitchFamily="2" charset="2"/>
              <a:buChar char="Ø"/>
            </a:pPr>
            <a:r>
              <a:rPr kumimoji="1" lang="en-US" altLang="ja-JP" sz="2000" dirty="0"/>
              <a:t>ABIE</a:t>
            </a:r>
            <a:r>
              <a:rPr kumimoji="1" lang="ja-JP" altLang="en-US" sz="2000" dirty="0"/>
              <a:t>の構造は継承しなければならないが、構成要素（</a:t>
            </a:r>
            <a:r>
              <a:rPr kumimoji="1" lang="en-US" altLang="ja-JP" sz="2000" dirty="0"/>
              <a:t>BBIE</a:t>
            </a:r>
            <a:r>
              <a:rPr kumimoji="1" lang="ja-JP" altLang="en-US" sz="2000" dirty="0"/>
              <a:t>、</a:t>
            </a:r>
            <a:r>
              <a:rPr kumimoji="1" lang="en-US" altLang="ja-JP" sz="2000" dirty="0"/>
              <a:t>ASBIE</a:t>
            </a:r>
            <a:r>
              <a:rPr kumimoji="1" lang="ja-JP" altLang="en-US" sz="2000" dirty="0"/>
              <a:t>）はサブセットで良い。（</a:t>
            </a:r>
            <a:r>
              <a:rPr kumimoji="1" lang="en-US" altLang="ja-JP" sz="2000" dirty="0"/>
              <a:t>CCBDA</a:t>
            </a:r>
            <a:r>
              <a:rPr kumimoji="1" lang="ja-JP" altLang="en-US" sz="2000" dirty="0"/>
              <a:t>規則）</a:t>
            </a:r>
            <a:endParaRPr kumimoji="1" lang="en-US" altLang="ja-JP" sz="2000" dirty="0"/>
          </a:p>
          <a:p>
            <a:pPr marL="285750" indent="-285750">
              <a:buFont typeface="Wingdings" panose="05000000000000000000" pitchFamily="2" charset="2"/>
              <a:buChar char="Ø"/>
            </a:pPr>
            <a:r>
              <a:rPr lang="ja-JP" altLang="en-US" sz="2000" dirty="0"/>
              <a:t>新たに構成要素を追加する場合は、</a:t>
            </a:r>
            <a:r>
              <a:rPr lang="en-US" altLang="ja-JP" sz="2000" dirty="0"/>
              <a:t>CCL</a:t>
            </a:r>
            <a:r>
              <a:rPr lang="ja-JP" altLang="en-US" sz="2000" dirty="0"/>
              <a:t>への追加をすることが必要。</a:t>
            </a:r>
            <a:endParaRPr lang="en-US" altLang="ja-JP" sz="2000" dirty="0"/>
          </a:p>
          <a:p>
            <a:pPr marL="285750" indent="-285750">
              <a:buFont typeface="Wingdings" panose="05000000000000000000" pitchFamily="2" charset="2"/>
              <a:buChar char="Ø"/>
            </a:pPr>
            <a:r>
              <a:rPr kumimoji="1" lang="ja-JP" altLang="en-US" sz="2000" dirty="0"/>
              <a:t>繰返し回数については、次のことが可能。（</a:t>
            </a:r>
            <a:r>
              <a:rPr kumimoji="1" lang="en-US" altLang="ja-JP" sz="2000" dirty="0"/>
              <a:t>CCBDA</a:t>
            </a:r>
            <a:r>
              <a:rPr kumimoji="1" lang="ja-JP" altLang="en-US" sz="2000" dirty="0"/>
              <a:t>規則）</a:t>
            </a:r>
            <a:endParaRPr kumimoji="1" lang="en-US" altLang="ja-JP" sz="2000" dirty="0"/>
          </a:p>
          <a:p>
            <a:r>
              <a:rPr lang="en-US" altLang="ja-JP" sz="2000" dirty="0"/>
              <a:t>	</a:t>
            </a:r>
            <a:r>
              <a:rPr lang="ja-JP" altLang="en-US" sz="2000" dirty="0"/>
              <a:t>任意項目を必須項目にする。</a:t>
            </a:r>
            <a:endParaRPr lang="en-US" altLang="ja-JP" sz="2000" dirty="0"/>
          </a:p>
          <a:p>
            <a:r>
              <a:rPr kumimoji="1" lang="en-US" altLang="ja-JP" sz="2000" dirty="0"/>
              <a:t>	</a:t>
            </a:r>
            <a:r>
              <a:rPr kumimoji="1" lang="ja-JP" altLang="en-US" sz="2000" dirty="0"/>
              <a:t>任意項目を使用しないこと。</a:t>
            </a:r>
            <a:endParaRPr kumimoji="1" lang="en-US" altLang="ja-JP" sz="2000" dirty="0"/>
          </a:p>
          <a:p>
            <a:r>
              <a:rPr lang="en-US" altLang="ja-JP" sz="2000" dirty="0"/>
              <a:t>	</a:t>
            </a:r>
            <a:r>
              <a:rPr lang="ja-JP" altLang="en-US" sz="2000" dirty="0"/>
              <a:t>繰返し回数は最大回数と最小回数の間であれば制限できる。</a:t>
            </a:r>
            <a:endParaRPr lang="en-US" altLang="ja-JP" sz="2000" dirty="0"/>
          </a:p>
          <a:p>
            <a:pPr marL="285750" indent="-285750">
              <a:buFont typeface="Wingdings" panose="05000000000000000000" pitchFamily="2" charset="2"/>
              <a:buChar char="Ø"/>
            </a:pPr>
            <a:r>
              <a:rPr kumimoji="1" lang="ja-JP" altLang="en-US" sz="2000" dirty="0"/>
              <a:t>繰返し回数の拡大は許されない。</a:t>
            </a:r>
            <a:endParaRPr kumimoji="1" lang="en-US" altLang="ja-JP" sz="2000" dirty="0"/>
          </a:p>
          <a:p>
            <a:pPr marL="285750" indent="-285750">
              <a:buFont typeface="Wingdings" panose="05000000000000000000" pitchFamily="2" charset="2"/>
              <a:buChar char="Ø"/>
            </a:pPr>
            <a:r>
              <a:rPr lang="ja-JP" altLang="en-US" sz="2000" dirty="0"/>
              <a:t>修飾データ型（</a:t>
            </a:r>
            <a:r>
              <a:rPr lang="en-US" altLang="ja-JP" sz="2000" dirty="0" err="1"/>
              <a:t>qDT</a:t>
            </a:r>
            <a:r>
              <a:rPr lang="ja-JP" altLang="en-US" sz="2000" dirty="0"/>
              <a:t>）の追加は許されない。</a:t>
            </a:r>
            <a:endParaRPr lang="en-US" altLang="ja-JP" sz="2000" dirty="0"/>
          </a:p>
          <a:p>
            <a:pPr marL="285750" indent="-285750">
              <a:buFont typeface="Wingdings" panose="05000000000000000000" pitchFamily="2" charset="2"/>
              <a:buChar char="Ø"/>
            </a:pPr>
            <a:r>
              <a:rPr lang="en-US" altLang="ja-JP" sz="2000" dirty="0"/>
              <a:t>CCL</a:t>
            </a:r>
            <a:r>
              <a:rPr lang="ja-JP" altLang="en-US" sz="2000" dirty="0"/>
              <a:t>と異なる修飾データ型の使用は許されない。</a:t>
            </a:r>
            <a:endParaRPr lang="en-US" altLang="ja-JP" sz="2000" dirty="0"/>
          </a:p>
          <a:p>
            <a:pPr marL="285750" indent="-285750">
              <a:buFont typeface="Wingdings" panose="05000000000000000000" pitchFamily="2" charset="2"/>
              <a:buChar char="Ø"/>
            </a:pPr>
            <a:r>
              <a:rPr lang="en-US" altLang="ja-JP" sz="2000" dirty="0"/>
              <a:t>ABIE</a:t>
            </a:r>
            <a:r>
              <a:rPr lang="ja-JP" altLang="en-US" sz="2000" dirty="0"/>
              <a:t>構成要素の順序番号は変更されてもかまわないが、順番は保持されなければならない。</a:t>
            </a:r>
            <a:endParaRPr lang="en-US" altLang="ja-JP" sz="2000" dirty="0"/>
          </a:p>
          <a:p>
            <a:pPr marL="285750" indent="-285750">
              <a:buFont typeface="Wingdings" panose="05000000000000000000" pitchFamily="2" charset="2"/>
              <a:buChar char="Ø"/>
            </a:pPr>
            <a:endParaRPr lang="en-US" altLang="ja-JP" sz="2000" dirty="0"/>
          </a:p>
          <a:p>
            <a:pPr marL="285750" indent="-285750">
              <a:buFont typeface="Wingdings" panose="05000000000000000000" pitchFamily="2" charset="2"/>
              <a:buChar char="Ø"/>
            </a:pPr>
            <a:endParaRPr kumimoji="1" lang="en-US" altLang="ja-JP" sz="2000" dirty="0"/>
          </a:p>
          <a:p>
            <a:pPr marL="285750" indent="-285750">
              <a:buFont typeface="Wingdings" panose="05000000000000000000" pitchFamily="2" charset="2"/>
              <a:buChar char="Ø"/>
            </a:pPr>
            <a:r>
              <a:rPr lang="ja-JP" altLang="en-US" sz="2000" dirty="0">
                <a:solidFill>
                  <a:srgbClr val="FF0000"/>
                </a:solidFill>
              </a:rPr>
              <a:t>制限付きの</a:t>
            </a:r>
            <a:r>
              <a:rPr lang="en-US" altLang="ja-JP" sz="2000" dirty="0">
                <a:solidFill>
                  <a:srgbClr val="FF0000"/>
                </a:solidFill>
              </a:rPr>
              <a:t>MBIE</a:t>
            </a:r>
            <a:r>
              <a:rPr lang="ja-JP" altLang="en-US" sz="2000" dirty="0">
                <a:solidFill>
                  <a:srgbClr val="FF0000"/>
                </a:solidFill>
              </a:rPr>
              <a:t>について、定義文も改定すべきか否か</a:t>
            </a:r>
            <a:r>
              <a:rPr lang="en-US" altLang="ja-JP" sz="2000" dirty="0">
                <a:solidFill>
                  <a:srgbClr val="FF0000"/>
                </a:solidFill>
                <a:sym typeface="Wingdings" panose="05000000000000000000" pitchFamily="2" charset="2"/>
              </a:rPr>
              <a:t></a:t>
            </a:r>
            <a:r>
              <a:rPr lang="ja-JP" altLang="en-US" sz="2000" dirty="0">
                <a:solidFill>
                  <a:srgbClr val="FF0000"/>
                </a:solidFill>
                <a:sym typeface="Wingdings" panose="05000000000000000000" pitchFamily="2" charset="2"/>
              </a:rPr>
              <a:t>意見が分かれる。（未合意）</a:t>
            </a:r>
            <a:endParaRPr lang="en-US" altLang="ja-JP" sz="2000" dirty="0">
              <a:solidFill>
                <a:srgbClr val="FF0000"/>
              </a:solidFill>
              <a:sym typeface="Wingdings" panose="05000000000000000000" pitchFamily="2" charset="2"/>
            </a:endParaRPr>
          </a:p>
          <a:p>
            <a:pPr marL="285750" indent="-285750">
              <a:buFont typeface="Wingdings" panose="05000000000000000000" pitchFamily="2" charset="2"/>
              <a:buChar char="Ø"/>
            </a:pPr>
            <a:r>
              <a:rPr kumimoji="1" lang="en-US" altLang="ja-JP" sz="2000" dirty="0">
                <a:solidFill>
                  <a:srgbClr val="FF0000"/>
                </a:solidFill>
              </a:rPr>
              <a:t>CCL</a:t>
            </a:r>
            <a:r>
              <a:rPr lang="ja-JP" altLang="en-US" sz="2000" dirty="0">
                <a:solidFill>
                  <a:srgbClr val="FF0000"/>
                </a:solidFill>
              </a:rPr>
              <a:t>のコンテキスト分類の扱いについては不明</a:t>
            </a:r>
            <a:r>
              <a:rPr lang="en-US" altLang="ja-JP" sz="2000" dirty="0">
                <a:solidFill>
                  <a:srgbClr val="FF0000"/>
                </a:solidFill>
                <a:sym typeface="Wingdings" panose="05000000000000000000" pitchFamily="2" charset="2"/>
              </a:rPr>
              <a:t>CCL</a:t>
            </a:r>
            <a:r>
              <a:rPr lang="ja-JP" altLang="en-US" sz="2000" dirty="0">
                <a:solidFill>
                  <a:srgbClr val="FF0000"/>
                </a:solidFill>
                <a:sym typeface="Wingdings" panose="05000000000000000000" pitchFamily="2" charset="2"/>
              </a:rPr>
              <a:t>の</a:t>
            </a:r>
            <a:r>
              <a:rPr lang="en-US" altLang="ja-JP" sz="2000" dirty="0" err="1">
                <a:solidFill>
                  <a:srgbClr val="FF0000"/>
                </a:solidFill>
                <a:sym typeface="Wingdings" panose="05000000000000000000" pitchFamily="2" charset="2"/>
              </a:rPr>
              <a:t>Cotext</a:t>
            </a:r>
            <a:r>
              <a:rPr lang="ja-JP" altLang="en-US" sz="2000" dirty="0">
                <a:solidFill>
                  <a:srgbClr val="FF0000"/>
                </a:solidFill>
                <a:sym typeface="Wingdings" panose="05000000000000000000" pitchFamily="2" charset="2"/>
              </a:rPr>
              <a:t>、</a:t>
            </a:r>
            <a:r>
              <a:rPr lang="en-US" altLang="ja-JP" sz="2000" dirty="0">
                <a:solidFill>
                  <a:srgbClr val="FF0000"/>
                </a:solidFill>
                <a:sym typeface="Wingdings" panose="05000000000000000000" pitchFamily="2" charset="2"/>
              </a:rPr>
              <a:t>Business Term</a:t>
            </a:r>
            <a:r>
              <a:rPr lang="ja-JP" altLang="en-US" sz="2000" dirty="0">
                <a:solidFill>
                  <a:srgbClr val="FF0000"/>
                </a:solidFill>
                <a:sym typeface="Wingdings" panose="05000000000000000000" pitchFamily="2" charset="2"/>
              </a:rPr>
              <a:t>、</a:t>
            </a:r>
            <a:r>
              <a:rPr lang="en-US" altLang="ja-JP" sz="2000" dirty="0">
                <a:solidFill>
                  <a:srgbClr val="FF0000"/>
                </a:solidFill>
                <a:sym typeface="Wingdings" panose="05000000000000000000" pitchFamily="2" charset="2"/>
              </a:rPr>
              <a:t>Example</a:t>
            </a:r>
            <a:r>
              <a:rPr lang="ja-JP" altLang="en-US" sz="2000" dirty="0">
                <a:solidFill>
                  <a:srgbClr val="FF0000"/>
                </a:solidFill>
                <a:sym typeface="Wingdings" panose="05000000000000000000" pitchFamily="2" charset="2"/>
              </a:rPr>
              <a:t>、</a:t>
            </a:r>
            <a:r>
              <a:rPr lang="en-US" altLang="ja-JP" sz="2000" dirty="0">
                <a:solidFill>
                  <a:srgbClr val="FF0000"/>
                </a:solidFill>
                <a:sym typeface="Wingdings" panose="05000000000000000000" pitchFamily="2" charset="2"/>
              </a:rPr>
              <a:t>Usage Rule</a:t>
            </a:r>
            <a:r>
              <a:rPr lang="ja-JP" altLang="en-US" sz="2000" dirty="0">
                <a:solidFill>
                  <a:srgbClr val="FF0000"/>
                </a:solidFill>
                <a:sym typeface="Wingdings" panose="05000000000000000000" pitchFamily="2" charset="2"/>
              </a:rPr>
              <a:t>などの扱いについて検討が必要。</a:t>
            </a:r>
            <a:endParaRPr kumimoji="1" lang="ja-JP" altLang="en-US" sz="2000" dirty="0">
              <a:solidFill>
                <a:srgbClr val="FF0000"/>
              </a:solidFill>
            </a:endParaRPr>
          </a:p>
        </p:txBody>
      </p:sp>
    </p:spTree>
    <p:extLst>
      <p:ext uri="{BB962C8B-B14F-4D97-AF65-F5344CB8AC3E}">
        <p14:creationId xmlns:p14="http://schemas.microsoft.com/office/powerpoint/2010/main" val="39076192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E55E174F-3371-4955-8508-30515DE4540B}"/>
              </a:ext>
            </a:extLst>
          </p:cNvPr>
          <p:cNvSpPr>
            <a:spLocks noGrp="1"/>
          </p:cNvSpPr>
          <p:nvPr>
            <p:ph type="sldNum" sz="quarter" idx="12"/>
          </p:nvPr>
        </p:nvSpPr>
        <p:spPr/>
        <p:txBody>
          <a:bodyPr/>
          <a:lstStyle/>
          <a:p>
            <a:fld id="{E5A2FF8E-634E-4089-8DD2-8B8847E4CEFC}" type="slidenum">
              <a:rPr kumimoji="1" lang="ja-JP" altLang="en-US" smtClean="0"/>
              <a:t>5</a:t>
            </a:fld>
            <a:endParaRPr kumimoji="1" lang="ja-JP" altLang="en-US"/>
          </a:p>
        </p:txBody>
      </p:sp>
      <p:sp>
        <p:nvSpPr>
          <p:cNvPr id="3" name="正方形/長方形 2">
            <a:extLst>
              <a:ext uri="{FF2B5EF4-FFF2-40B4-BE49-F238E27FC236}">
                <a16:creationId xmlns:a16="http://schemas.microsoft.com/office/drawing/2014/main" id="{17FA642A-AA9C-48E7-9073-3965E86E92E5}"/>
              </a:ext>
            </a:extLst>
          </p:cNvPr>
          <p:cNvSpPr/>
          <p:nvPr/>
        </p:nvSpPr>
        <p:spPr>
          <a:xfrm>
            <a:off x="0" y="151033"/>
            <a:ext cx="9134061" cy="584775"/>
          </a:xfrm>
          <a:prstGeom prst="rect">
            <a:avLst/>
          </a:prstGeom>
        </p:spPr>
        <p:txBody>
          <a:bodyPr wrap="square">
            <a:spAutoFit/>
          </a:bodyPr>
          <a:lstStyle/>
          <a:p>
            <a:pPr lvl="1"/>
            <a:r>
              <a:rPr lang="en-GB" altLang="ja-JP" sz="3200" dirty="0"/>
              <a:t>REQ2. MA</a:t>
            </a:r>
            <a:r>
              <a:rPr lang="ja-JP" altLang="en-US" sz="3200" dirty="0"/>
              <a:t>と</a:t>
            </a:r>
            <a:r>
              <a:rPr lang="en-GB" altLang="ja-JP" sz="3200" dirty="0"/>
              <a:t>MBIE</a:t>
            </a:r>
            <a:r>
              <a:rPr lang="ja-JP" altLang="en-US" sz="3200" dirty="0"/>
              <a:t>の識別（</a:t>
            </a:r>
            <a:r>
              <a:rPr lang="en-US" altLang="ja-JP" sz="3200" dirty="0"/>
              <a:t>ID</a:t>
            </a:r>
            <a:r>
              <a:rPr lang="ja-JP" altLang="en-US" sz="3200" dirty="0"/>
              <a:t>）</a:t>
            </a:r>
            <a:endParaRPr lang="en-GB" altLang="ja-JP" sz="3200" dirty="0"/>
          </a:p>
        </p:txBody>
      </p:sp>
      <p:sp>
        <p:nvSpPr>
          <p:cNvPr id="4" name="テキスト ボックス 3">
            <a:extLst>
              <a:ext uri="{FF2B5EF4-FFF2-40B4-BE49-F238E27FC236}">
                <a16:creationId xmlns:a16="http://schemas.microsoft.com/office/drawing/2014/main" id="{00E6A403-74C1-463C-8380-2CDCFE0DE33A}"/>
              </a:ext>
            </a:extLst>
          </p:cNvPr>
          <p:cNvSpPr txBox="1"/>
          <p:nvPr/>
        </p:nvSpPr>
        <p:spPr>
          <a:xfrm>
            <a:off x="525780" y="1017270"/>
            <a:ext cx="11075670" cy="707886"/>
          </a:xfrm>
          <a:prstGeom prst="rect">
            <a:avLst/>
          </a:prstGeom>
          <a:noFill/>
        </p:spPr>
        <p:txBody>
          <a:bodyPr wrap="square" rtlCol="0">
            <a:spAutoFit/>
          </a:bodyPr>
          <a:lstStyle/>
          <a:p>
            <a:pPr marL="285750" indent="-285750">
              <a:buFont typeface="Wingdings" panose="05000000000000000000" pitchFamily="2" charset="2"/>
              <a:buChar char="Ø"/>
            </a:pPr>
            <a:r>
              <a:rPr kumimoji="1" lang="en-US" altLang="ja-JP" sz="2000" dirty="0"/>
              <a:t>MA</a:t>
            </a:r>
            <a:r>
              <a:rPr kumimoji="1" lang="ja-JP" altLang="en-US" sz="2000" dirty="0"/>
              <a:t>の識別は、標準メッセージ</a:t>
            </a:r>
            <a:r>
              <a:rPr kumimoji="1" lang="en-US" altLang="ja-JP" sz="2000" dirty="0"/>
              <a:t>ID</a:t>
            </a:r>
            <a:r>
              <a:rPr lang="ja-JP" altLang="en-US" sz="2000" dirty="0"/>
              <a:t>に</a:t>
            </a:r>
            <a:r>
              <a:rPr lang="en-US" altLang="ja-JP" sz="2000" dirty="0"/>
              <a:t>Qualifier</a:t>
            </a:r>
            <a:r>
              <a:rPr lang="ja-JP" altLang="en-US" sz="2000" dirty="0"/>
              <a:t>を付ける。</a:t>
            </a:r>
            <a:endParaRPr lang="en-US" altLang="ja-JP" sz="2000" dirty="0"/>
          </a:p>
          <a:p>
            <a:pPr marL="285750" indent="-285750">
              <a:buFont typeface="Wingdings" panose="05000000000000000000" pitchFamily="2" charset="2"/>
              <a:buChar char="Ø"/>
            </a:pPr>
            <a:r>
              <a:rPr kumimoji="1" lang="en-US" altLang="ja-JP" sz="2000" dirty="0"/>
              <a:t>CCBDA</a:t>
            </a:r>
            <a:r>
              <a:rPr kumimoji="1" lang="ja-JP" altLang="en-US" sz="2000" dirty="0"/>
              <a:t>では</a:t>
            </a:r>
            <a:r>
              <a:rPr kumimoji="1" lang="en-US" altLang="ja-JP" sz="2000" dirty="0"/>
              <a:t>MBIE</a:t>
            </a:r>
            <a:r>
              <a:rPr kumimoji="1" lang="ja-JP" altLang="en-US" sz="2000" dirty="0"/>
              <a:t>固有の識別子はつけない。</a:t>
            </a:r>
          </a:p>
        </p:txBody>
      </p:sp>
      <p:sp>
        <p:nvSpPr>
          <p:cNvPr id="5" name="正方形/長方形 4">
            <a:extLst>
              <a:ext uri="{FF2B5EF4-FFF2-40B4-BE49-F238E27FC236}">
                <a16:creationId xmlns:a16="http://schemas.microsoft.com/office/drawing/2014/main" id="{B9D8B79D-0F5A-4FF4-9E29-6285550216E6}"/>
              </a:ext>
            </a:extLst>
          </p:cNvPr>
          <p:cNvSpPr/>
          <p:nvPr/>
        </p:nvSpPr>
        <p:spPr>
          <a:xfrm>
            <a:off x="-1" y="2006618"/>
            <a:ext cx="9134061" cy="584775"/>
          </a:xfrm>
          <a:prstGeom prst="rect">
            <a:avLst/>
          </a:prstGeom>
        </p:spPr>
        <p:txBody>
          <a:bodyPr wrap="square">
            <a:spAutoFit/>
          </a:bodyPr>
          <a:lstStyle/>
          <a:p>
            <a:pPr lvl="1"/>
            <a:r>
              <a:rPr lang="en-GB" altLang="ja-JP" sz="3200" dirty="0"/>
              <a:t>REQ3. MBIE</a:t>
            </a:r>
            <a:r>
              <a:rPr lang="ja-JP" altLang="en-US" sz="3200" dirty="0"/>
              <a:t>で作られる内部スキーマ設計規則</a:t>
            </a:r>
            <a:endParaRPr lang="en-GB" altLang="ja-JP" sz="3200" dirty="0"/>
          </a:p>
        </p:txBody>
      </p:sp>
      <p:sp>
        <p:nvSpPr>
          <p:cNvPr id="6" name="テキスト ボックス 5">
            <a:extLst>
              <a:ext uri="{FF2B5EF4-FFF2-40B4-BE49-F238E27FC236}">
                <a16:creationId xmlns:a16="http://schemas.microsoft.com/office/drawing/2014/main" id="{765EE454-7AE9-4C4A-94BB-317F43CC5ECC}"/>
              </a:ext>
            </a:extLst>
          </p:cNvPr>
          <p:cNvSpPr txBox="1"/>
          <p:nvPr/>
        </p:nvSpPr>
        <p:spPr>
          <a:xfrm>
            <a:off x="558165" y="2872855"/>
            <a:ext cx="11075670" cy="1631216"/>
          </a:xfrm>
          <a:prstGeom prst="rect">
            <a:avLst/>
          </a:prstGeom>
          <a:noFill/>
        </p:spPr>
        <p:txBody>
          <a:bodyPr wrap="square" rtlCol="0">
            <a:spAutoFit/>
          </a:bodyPr>
          <a:lstStyle/>
          <a:p>
            <a:pPr marL="285750" indent="-285750">
              <a:buFont typeface="Wingdings" panose="05000000000000000000" pitchFamily="2" charset="2"/>
              <a:buChar char="Ø"/>
            </a:pPr>
            <a:r>
              <a:rPr lang="en-US" altLang="ja-JP" sz="2000" dirty="0"/>
              <a:t>NDR</a:t>
            </a:r>
            <a:r>
              <a:rPr lang="ja-JP" altLang="en-US" sz="2000" dirty="0"/>
              <a:t>で定められた規則に従う。</a:t>
            </a:r>
            <a:endParaRPr lang="en-US" altLang="ja-JP" sz="2000" dirty="0"/>
          </a:p>
          <a:p>
            <a:pPr marL="285750" indent="-285750">
              <a:buFont typeface="Wingdings" panose="05000000000000000000" pitchFamily="2" charset="2"/>
              <a:buChar char="Ø"/>
            </a:pPr>
            <a:r>
              <a:rPr lang="ja-JP" altLang="en-US" sz="2000" dirty="0"/>
              <a:t>内部スキーマはＭ</a:t>
            </a:r>
            <a:r>
              <a:rPr lang="en-US" altLang="ja-JP" sz="2000" dirty="0"/>
              <a:t>ABIE</a:t>
            </a:r>
            <a:r>
              <a:rPr lang="ja-JP" altLang="en-US" sz="2000" dirty="0"/>
              <a:t>だけで構築する。</a:t>
            </a:r>
            <a:endParaRPr lang="en-US" altLang="ja-JP" sz="2000" dirty="0"/>
          </a:p>
          <a:p>
            <a:r>
              <a:rPr kumimoji="1" lang="en-US" altLang="ja-JP" sz="2000" dirty="0">
                <a:sym typeface="Wingdings" panose="05000000000000000000" pitchFamily="2" charset="2"/>
              </a:rPr>
              <a:t>	</a:t>
            </a:r>
            <a:r>
              <a:rPr kumimoji="1" lang="en-US" altLang="ja-JP" sz="2000" dirty="0">
                <a:solidFill>
                  <a:srgbClr val="FF0000"/>
                </a:solidFill>
                <a:sym typeface="Wingdings" panose="05000000000000000000" pitchFamily="2" charset="2"/>
              </a:rPr>
              <a:t>ABIE</a:t>
            </a:r>
            <a:r>
              <a:rPr kumimoji="1" lang="ja-JP" altLang="en-US" sz="2000" dirty="0">
                <a:solidFill>
                  <a:srgbClr val="FF0000"/>
                </a:solidFill>
                <a:sym typeface="Wingdings" panose="05000000000000000000" pitchFamily="2" charset="2"/>
              </a:rPr>
              <a:t>への制限の定義はどこで、どのように行うかが課題？</a:t>
            </a:r>
            <a:endParaRPr kumimoji="1" lang="en-US" altLang="ja-JP" sz="2000" dirty="0">
              <a:solidFill>
                <a:srgbClr val="FF0000"/>
              </a:solidFill>
              <a:sym typeface="Wingdings" panose="05000000000000000000" pitchFamily="2" charset="2"/>
            </a:endParaRPr>
          </a:p>
          <a:p>
            <a:r>
              <a:rPr lang="en-US" altLang="ja-JP" sz="2000" dirty="0">
                <a:solidFill>
                  <a:srgbClr val="FF0000"/>
                </a:solidFill>
                <a:sym typeface="Wingdings" panose="05000000000000000000" pitchFamily="2" charset="2"/>
              </a:rPr>
              <a:t>	</a:t>
            </a:r>
            <a:r>
              <a:rPr lang="ja-JP" altLang="en-US" sz="2000" dirty="0">
                <a:solidFill>
                  <a:srgbClr val="FF0000"/>
                </a:solidFill>
                <a:sym typeface="Wingdings" panose="05000000000000000000" pitchFamily="2" charset="2"/>
              </a:rPr>
              <a:t>全ての</a:t>
            </a:r>
            <a:r>
              <a:rPr lang="en-US" altLang="ja-JP" sz="2000" dirty="0">
                <a:solidFill>
                  <a:srgbClr val="FF0000"/>
                </a:solidFill>
                <a:sym typeface="Wingdings" panose="05000000000000000000" pitchFamily="2" charset="2"/>
              </a:rPr>
              <a:t>MBIE</a:t>
            </a:r>
            <a:r>
              <a:rPr lang="ja-JP" altLang="en-US" sz="2000" dirty="0">
                <a:solidFill>
                  <a:srgbClr val="FF0000"/>
                </a:solidFill>
                <a:sym typeface="Wingdings" panose="05000000000000000000" pitchFamily="2" charset="2"/>
              </a:rPr>
              <a:t>を内部スキーマに定義する必要はないのか？</a:t>
            </a:r>
            <a:r>
              <a:rPr kumimoji="1" lang="ja-JP" altLang="en-US" sz="2000" dirty="0">
                <a:solidFill>
                  <a:srgbClr val="FF0000"/>
                </a:solidFill>
              </a:rPr>
              <a:t>　</a:t>
            </a:r>
            <a:endParaRPr kumimoji="1" lang="en-US" altLang="ja-JP" sz="2000" dirty="0">
              <a:solidFill>
                <a:srgbClr val="FF0000"/>
              </a:solidFill>
            </a:endParaRPr>
          </a:p>
          <a:p>
            <a:pPr marL="285750" indent="-285750">
              <a:buFont typeface="Wingdings" panose="05000000000000000000" pitchFamily="2" charset="2"/>
              <a:buChar char="Ø"/>
            </a:pPr>
            <a:endParaRPr kumimoji="1" lang="ja-JP" altLang="en-US" sz="2000" dirty="0"/>
          </a:p>
        </p:txBody>
      </p:sp>
      <p:sp>
        <p:nvSpPr>
          <p:cNvPr id="7" name="正方形/長方形 6">
            <a:extLst>
              <a:ext uri="{FF2B5EF4-FFF2-40B4-BE49-F238E27FC236}">
                <a16:creationId xmlns:a16="http://schemas.microsoft.com/office/drawing/2014/main" id="{90A5A579-A53D-498C-B981-6C6DCD1C50A7}"/>
              </a:ext>
            </a:extLst>
          </p:cNvPr>
          <p:cNvSpPr/>
          <p:nvPr/>
        </p:nvSpPr>
        <p:spPr>
          <a:xfrm>
            <a:off x="0" y="4491492"/>
            <a:ext cx="9134061" cy="584775"/>
          </a:xfrm>
          <a:prstGeom prst="rect">
            <a:avLst/>
          </a:prstGeom>
        </p:spPr>
        <p:txBody>
          <a:bodyPr wrap="square">
            <a:spAutoFit/>
          </a:bodyPr>
          <a:lstStyle/>
          <a:p>
            <a:pPr lvl="1"/>
            <a:r>
              <a:rPr lang="en-GB" altLang="ja-JP" sz="3200" dirty="0"/>
              <a:t>REQ4.</a:t>
            </a:r>
            <a:r>
              <a:rPr lang="ja-JP" altLang="en-US" sz="3200" dirty="0"/>
              <a:t>コードリストの制限規則</a:t>
            </a:r>
            <a:endParaRPr lang="en-GB" altLang="ja-JP" sz="3200" dirty="0"/>
          </a:p>
        </p:txBody>
      </p:sp>
      <p:sp>
        <p:nvSpPr>
          <p:cNvPr id="8" name="テキスト ボックス 7">
            <a:extLst>
              <a:ext uri="{FF2B5EF4-FFF2-40B4-BE49-F238E27FC236}">
                <a16:creationId xmlns:a16="http://schemas.microsoft.com/office/drawing/2014/main" id="{B1E87C35-42E2-404F-88CA-E640E0BC7A87}"/>
              </a:ext>
            </a:extLst>
          </p:cNvPr>
          <p:cNvSpPr txBox="1"/>
          <p:nvPr/>
        </p:nvSpPr>
        <p:spPr>
          <a:xfrm>
            <a:off x="525780" y="5076267"/>
            <a:ext cx="11075670" cy="1323439"/>
          </a:xfrm>
          <a:prstGeom prst="rect">
            <a:avLst/>
          </a:prstGeom>
          <a:noFill/>
        </p:spPr>
        <p:txBody>
          <a:bodyPr wrap="square" rtlCol="0">
            <a:spAutoFit/>
          </a:bodyPr>
          <a:lstStyle/>
          <a:p>
            <a:pPr marL="285750" indent="-285750">
              <a:buFont typeface="Wingdings" panose="05000000000000000000" pitchFamily="2" charset="2"/>
              <a:buChar char="Ø"/>
            </a:pPr>
            <a:r>
              <a:rPr kumimoji="1" lang="en-US" altLang="ja-JP" sz="2000" dirty="0"/>
              <a:t>Code Management User’s Guide</a:t>
            </a:r>
            <a:r>
              <a:rPr lang="ja-JP" altLang="en-US" sz="2000" dirty="0"/>
              <a:t>参照</a:t>
            </a:r>
            <a:endParaRPr lang="en-US" altLang="ja-JP" sz="2000" dirty="0"/>
          </a:p>
          <a:p>
            <a:pPr marL="1257300" lvl="2" indent="-342900">
              <a:buFont typeface="Wingdings" panose="05000000000000000000" pitchFamily="2" charset="2"/>
              <a:buChar char="ü"/>
            </a:pPr>
            <a:r>
              <a:rPr kumimoji="1" lang="en-US" altLang="ja-JP" sz="2000" dirty="0"/>
              <a:t>Restricted code list</a:t>
            </a:r>
          </a:p>
          <a:p>
            <a:pPr marL="1257300" lvl="2" indent="-342900">
              <a:buFont typeface="Wingdings" panose="05000000000000000000" pitchFamily="2" charset="2"/>
              <a:buChar char="ü"/>
            </a:pPr>
            <a:r>
              <a:rPr lang="en-US" altLang="ja-JP" sz="2000" dirty="0"/>
              <a:t>Expanded code list</a:t>
            </a:r>
          </a:p>
          <a:p>
            <a:pPr marL="1257300" lvl="2" indent="-342900">
              <a:buFont typeface="Wingdings" panose="05000000000000000000" pitchFamily="2" charset="2"/>
              <a:buChar char="ü"/>
            </a:pPr>
            <a:r>
              <a:rPr kumimoji="1" lang="en-US" altLang="ja-JP" sz="2000" dirty="0"/>
              <a:t>User defined code list</a:t>
            </a:r>
            <a:endParaRPr kumimoji="1" lang="ja-JP" altLang="en-US" sz="2000" dirty="0"/>
          </a:p>
        </p:txBody>
      </p:sp>
    </p:spTree>
    <p:extLst>
      <p:ext uri="{BB962C8B-B14F-4D97-AF65-F5344CB8AC3E}">
        <p14:creationId xmlns:p14="http://schemas.microsoft.com/office/powerpoint/2010/main" val="144521844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F8811CAA-269A-448C-BE60-E2CE8A2327E4}"/>
              </a:ext>
            </a:extLst>
          </p:cNvPr>
          <p:cNvSpPr>
            <a:spLocks noGrp="1"/>
          </p:cNvSpPr>
          <p:nvPr>
            <p:ph type="sldNum" sz="quarter" idx="12"/>
          </p:nvPr>
        </p:nvSpPr>
        <p:spPr/>
        <p:txBody>
          <a:bodyPr/>
          <a:lstStyle/>
          <a:p>
            <a:fld id="{E5A2FF8E-634E-4089-8DD2-8B8847E4CEFC}" type="slidenum">
              <a:rPr kumimoji="1" lang="ja-JP" altLang="en-US" smtClean="0"/>
              <a:t>6</a:t>
            </a:fld>
            <a:endParaRPr kumimoji="1" lang="ja-JP" altLang="en-US"/>
          </a:p>
        </p:txBody>
      </p:sp>
      <p:sp>
        <p:nvSpPr>
          <p:cNvPr id="3" name="正方形/長方形 2">
            <a:extLst>
              <a:ext uri="{FF2B5EF4-FFF2-40B4-BE49-F238E27FC236}">
                <a16:creationId xmlns:a16="http://schemas.microsoft.com/office/drawing/2014/main" id="{8284AFA9-F40B-4B14-92AF-C28C1BC417B2}"/>
              </a:ext>
            </a:extLst>
          </p:cNvPr>
          <p:cNvSpPr/>
          <p:nvPr/>
        </p:nvSpPr>
        <p:spPr>
          <a:xfrm>
            <a:off x="0" y="151033"/>
            <a:ext cx="9134061" cy="584775"/>
          </a:xfrm>
          <a:prstGeom prst="rect">
            <a:avLst/>
          </a:prstGeom>
        </p:spPr>
        <p:txBody>
          <a:bodyPr wrap="square">
            <a:spAutoFit/>
          </a:bodyPr>
          <a:lstStyle/>
          <a:p>
            <a:pPr lvl="1"/>
            <a:r>
              <a:rPr lang="en-GB" altLang="ja-JP" sz="3200" dirty="0"/>
              <a:t>REQ5. MA</a:t>
            </a:r>
            <a:r>
              <a:rPr lang="ja-JP" altLang="en-US" sz="3200" dirty="0"/>
              <a:t>の公開規則</a:t>
            </a:r>
            <a:endParaRPr lang="en-US" altLang="ja-JP" sz="3200" dirty="0"/>
          </a:p>
        </p:txBody>
      </p:sp>
      <p:sp>
        <p:nvSpPr>
          <p:cNvPr id="4" name="テキスト ボックス 3">
            <a:extLst>
              <a:ext uri="{FF2B5EF4-FFF2-40B4-BE49-F238E27FC236}">
                <a16:creationId xmlns:a16="http://schemas.microsoft.com/office/drawing/2014/main" id="{50DD9262-890F-4D32-80F9-2C79DF587F36}"/>
              </a:ext>
            </a:extLst>
          </p:cNvPr>
          <p:cNvSpPr txBox="1"/>
          <p:nvPr/>
        </p:nvSpPr>
        <p:spPr>
          <a:xfrm>
            <a:off x="525780" y="1017270"/>
            <a:ext cx="11075670" cy="1631216"/>
          </a:xfrm>
          <a:prstGeom prst="rect">
            <a:avLst/>
          </a:prstGeom>
          <a:noFill/>
        </p:spPr>
        <p:txBody>
          <a:bodyPr wrap="square" rtlCol="0">
            <a:spAutoFit/>
          </a:bodyPr>
          <a:lstStyle/>
          <a:p>
            <a:pPr marL="285750" indent="-285750">
              <a:buFont typeface="Wingdings" panose="05000000000000000000" pitchFamily="2" charset="2"/>
              <a:buChar char="Ø"/>
            </a:pPr>
            <a:r>
              <a:rPr kumimoji="1" lang="ja-JP" altLang="en-US" sz="2000" dirty="0"/>
              <a:t>現在</a:t>
            </a:r>
            <a:r>
              <a:rPr kumimoji="1" lang="en-US" altLang="ja-JP" sz="2000" dirty="0"/>
              <a:t>MA</a:t>
            </a:r>
            <a:r>
              <a:rPr lang="ja-JP" altLang="en-US" sz="2000" dirty="0"/>
              <a:t>は</a:t>
            </a:r>
            <a:r>
              <a:rPr lang="en-US" altLang="ja-JP" sz="2000" dirty="0"/>
              <a:t>XML</a:t>
            </a:r>
            <a:r>
              <a:rPr lang="ja-JP" altLang="en-US" sz="2000" dirty="0"/>
              <a:t>スキーマでのみ公開されている。</a:t>
            </a:r>
            <a:endParaRPr lang="en-US" altLang="ja-JP" sz="2000" dirty="0"/>
          </a:p>
          <a:p>
            <a:pPr marL="285750" indent="-285750">
              <a:buFont typeface="Wingdings" panose="05000000000000000000" pitchFamily="2" charset="2"/>
              <a:buChar char="Ø"/>
            </a:pPr>
            <a:r>
              <a:rPr kumimoji="1" lang="en-US" altLang="ja-JP" sz="2000" dirty="0"/>
              <a:t>MA</a:t>
            </a:r>
            <a:r>
              <a:rPr kumimoji="1" lang="ja-JP" altLang="en-US" sz="2000" dirty="0"/>
              <a:t>の表現および公開の規則はない。</a:t>
            </a:r>
            <a:endParaRPr kumimoji="1" lang="en-US" altLang="ja-JP" sz="2000" dirty="0"/>
          </a:p>
          <a:p>
            <a:pPr marL="285750" indent="-285750">
              <a:buFont typeface="Wingdings" panose="05000000000000000000" pitchFamily="2" charset="2"/>
              <a:buChar char="Ø"/>
            </a:pPr>
            <a:r>
              <a:rPr lang="en-US" altLang="ja-JP" sz="2000" dirty="0"/>
              <a:t>RDM</a:t>
            </a:r>
            <a:r>
              <a:rPr lang="ja-JP" altLang="en-US" sz="2000" dirty="0"/>
              <a:t>（参照データモデル）の</a:t>
            </a:r>
            <a:r>
              <a:rPr lang="en-US" altLang="ja-JP" sz="2000" dirty="0"/>
              <a:t>MA</a:t>
            </a:r>
            <a:r>
              <a:rPr lang="ja-JP" altLang="en-US" sz="2000" dirty="0"/>
              <a:t>は、</a:t>
            </a:r>
            <a:r>
              <a:rPr lang="en-US" altLang="ja-JP" sz="2000" dirty="0"/>
              <a:t>Streamlined presentation</a:t>
            </a:r>
            <a:r>
              <a:rPr lang="ja-JP" altLang="en-US" sz="2000" dirty="0"/>
              <a:t>として国連</a:t>
            </a:r>
            <a:r>
              <a:rPr lang="en-US" altLang="ja-JP" sz="2000" dirty="0"/>
              <a:t>CEFACT</a:t>
            </a:r>
            <a:r>
              <a:rPr lang="ja-JP" altLang="en-US" sz="2000" dirty="0"/>
              <a:t>ホームページより公開されている。</a:t>
            </a:r>
            <a:endParaRPr lang="en-US" altLang="ja-JP" sz="2000" dirty="0"/>
          </a:p>
          <a:p>
            <a:r>
              <a:rPr kumimoji="1" lang="en-US" altLang="ja-JP" sz="2000" dirty="0"/>
              <a:t>	</a:t>
            </a:r>
            <a:r>
              <a:rPr lang="en-US" altLang="ja-JP" sz="2000" dirty="0">
                <a:solidFill>
                  <a:srgbClr val="FF0000"/>
                </a:solidFill>
              </a:rPr>
              <a:t>http://www.unece.org/uncefact/mainstandards.html</a:t>
            </a:r>
            <a:endParaRPr kumimoji="1" lang="ja-JP" altLang="en-US" sz="2000" dirty="0">
              <a:solidFill>
                <a:srgbClr val="FF0000"/>
              </a:solidFill>
            </a:endParaRPr>
          </a:p>
        </p:txBody>
      </p:sp>
      <p:sp>
        <p:nvSpPr>
          <p:cNvPr id="5" name="正方形/長方形 4">
            <a:extLst>
              <a:ext uri="{FF2B5EF4-FFF2-40B4-BE49-F238E27FC236}">
                <a16:creationId xmlns:a16="http://schemas.microsoft.com/office/drawing/2014/main" id="{C6DC99C7-8B53-4021-9B58-3366FE1EDDCA}"/>
              </a:ext>
            </a:extLst>
          </p:cNvPr>
          <p:cNvSpPr/>
          <p:nvPr/>
        </p:nvSpPr>
        <p:spPr>
          <a:xfrm>
            <a:off x="92765" y="2929948"/>
            <a:ext cx="9134061" cy="584775"/>
          </a:xfrm>
          <a:prstGeom prst="rect">
            <a:avLst/>
          </a:prstGeom>
        </p:spPr>
        <p:txBody>
          <a:bodyPr wrap="square">
            <a:spAutoFit/>
          </a:bodyPr>
          <a:lstStyle/>
          <a:p>
            <a:pPr lvl="1"/>
            <a:r>
              <a:rPr lang="en-GB" altLang="ja-JP" sz="3200" dirty="0"/>
              <a:t>REQ6. MBIE</a:t>
            </a:r>
            <a:r>
              <a:rPr lang="ja-JP" altLang="en-US" sz="3200" dirty="0"/>
              <a:t>用の</a:t>
            </a:r>
            <a:r>
              <a:rPr lang="en-US" altLang="ja-JP" sz="3200" dirty="0"/>
              <a:t>RSM</a:t>
            </a:r>
            <a:r>
              <a:rPr lang="ja-JP" altLang="en-US" sz="3200" dirty="0"/>
              <a:t>テンプレート</a:t>
            </a:r>
            <a:endParaRPr lang="en-US" altLang="ja-JP" sz="3200" dirty="0"/>
          </a:p>
        </p:txBody>
      </p:sp>
      <p:sp>
        <p:nvSpPr>
          <p:cNvPr id="6" name="テキスト ボックス 5">
            <a:extLst>
              <a:ext uri="{FF2B5EF4-FFF2-40B4-BE49-F238E27FC236}">
                <a16:creationId xmlns:a16="http://schemas.microsoft.com/office/drawing/2014/main" id="{F603573E-FD37-4965-8789-7D56326DF70E}"/>
              </a:ext>
            </a:extLst>
          </p:cNvPr>
          <p:cNvSpPr txBox="1"/>
          <p:nvPr/>
        </p:nvSpPr>
        <p:spPr>
          <a:xfrm>
            <a:off x="525780" y="3577435"/>
            <a:ext cx="11075670" cy="1015663"/>
          </a:xfrm>
          <a:prstGeom prst="rect">
            <a:avLst/>
          </a:prstGeom>
          <a:noFill/>
        </p:spPr>
        <p:txBody>
          <a:bodyPr wrap="square" rtlCol="0">
            <a:spAutoFit/>
          </a:bodyPr>
          <a:lstStyle/>
          <a:p>
            <a:pPr marL="285750" indent="-285750">
              <a:buFont typeface="Wingdings" panose="05000000000000000000" pitchFamily="2" charset="2"/>
              <a:buChar char="Ø"/>
            </a:pPr>
            <a:r>
              <a:rPr lang="ja-JP" altLang="en-US" sz="2000" dirty="0"/>
              <a:t>メッセージの要件定義は</a:t>
            </a:r>
            <a:r>
              <a:rPr lang="en-US" altLang="ja-JP" sz="2000" dirty="0"/>
              <a:t>BRS</a:t>
            </a:r>
            <a:r>
              <a:rPr lang="ja-JP" altLang="en-US" sz="2000" dirty="0"/>
              <a:t>で行われ、</a:t>
            </a:r>
            <a:r>
              <a:rPr lang="en-US" altLang="ja-JP" sz="2000" dirty="0"/>
              <a:t>RSM</a:t>
            </a:r>
            <a:r>
              <a:rPr lang="ja-JP" altLang="en-US" sz="2000" dirty="0"/>
              <a:t>の必要性はあまりない。</a:t>
            </a:r>
            <a:endParaRPr lang="en-US" altLang="ja-JP" sz="2000" dirty="0"/>
          </a:p>
          <a:p>
            <a:pPr marL="285750" indent="-285750">
              <a:buFont typeface="Wingdings" panose="05000000000000000000" pitchFamily="2" charset="2"/>
              <a:buChar char="Ø"/>
            </a:pPr>
            <a:r>
              <a:rPr lang="en-US" altLang="ja-JP" sz="2000" dirty="0"/>
              <a:t>REQ5</a:t>
            </a:r>
            <a:r>
              <a:rPr lang="ja-JP" altLang="en-US" sz="2000" dirty="0"/>
              <a:t>の</a:t>
            </a:r>
            <a:r>
              <a:rPr lang="en-US" altLang="ja-JP" sz="2000" dirty="0"/>
              <a:t>Streamlined presentation</a:t>
            </a:r>
            <a:r>
              <a:rPr lang="ja-JP" altLang="en-US" sz="2000" dirty="0"/>
              <a:t>は</a:t>
            </a:r>
            <a:r>
              <a:rPr lang="en-US" altLang="ja-JP" sz="2000" dirty="0"/>
              <a:t>RSM</a:t>
            </a:r>
            <a:r>
              <a:rPr lang="ja-JP" altLang="en-US" sz="2000" dirty="0"/>
              <a:t>を代替できる。</a:t>
            </a:r>
            <a:endParaRPr lang="en-US" altLang="ja-JP" sz="2000" dirty="0"/>
          </a:p>
          <a:p>
            <a:pPr marL="285750" indent="-285750">
              <a:buFont typeface="Wingdings" panose="05000000000000000000" pitchFamily="2" charset="2"/>
              <a:buChar char="Ø"/>
            </a:pPr>
            <a:r>
              <a:rPr kumimoji="1" lang="en-US" altLang="ja-JP" sz="2000" dirty="0">
                <a:solidFill>
                  <a:srgbClr val="FF0000"/>
                </a:solidFill>
              </a:rPr>
              <a:t>Mapping</a:t>
            </a:r>
            <a:r>
              <a:rPr kumimoji="1" lang="ja-JP" altLang="en-US" sz="2000" dirty="0">
                <a:solidFill>
                  <a:srgbClr val="FF0000"/>
                </a:solidFill>
              </a:rPr>
              <a:t>に</a:t>
            </a:r>
            <a:r>
              <a:rPr kumimoji="1" lang="en-US" altLang="ja-JP" sz="2000" dirty="0">
                <a:solidFill>
                  <a:srgbClr val="FF0000"/>
                </a:solidFill>
              </a:rPr>
              <a:t>CCL</a:t>
            </a:r>
            <a:r>
              <a:rPr kumimoji="1" lang="ja-JP" altLang="en-US" sz="2000" dirty="0">
                <a:solidFill>
                  <a:srgbClr val="FF0000"/>
                </a:solidFill>
              </a:rPr>
              <a:t>の</a:t>
            </a:r>
            <a:r>
              <a:rPr kumimoji="1" lang="en-US" altLang="ja-JP" sz="2000" dirty="0">
                <a:solidFill>
                  <a:srgbClr val="FF0000"/>
                </a:solidFill>
              </a:rPr>
              <a:t>”Business Term”</a:t>
            </a:r>
            <a:r>
              <a:rPr kumimoji="1" lang="ja-JP" altLang="en-US" sz="2000" dirty="0">
                <a:solidFill>
                  <a:srgbClr val="FF0000"/>
                </a:solidFill>
              </a:rPr>
              <a:t>を使えないか？</a:t>
            </a:r>
            <a:endParaRPr kumimoji="1" lang="en-US" altLang="ja-JP" sz="2000" dirty="0">
              <a:solidFill>
                <a:srgbClr val="FF0000"/>
              </a:solidFill>
            </a:endParaRPr>
          </a:p>
        </p:txBody>
      </p:sp>
      <p:sp>
        <p:nvSpPr>
          <p:cNvPr id="7" name="正方形/長方形 6">
            <a:extLst>
              <a:ext uri="{FF2B5EF4-FFF2-40B4-BE49-F238E27FC236}">
                <a16:creationId xmlns:a16="http://schemas.microsoft.com/office/drawing/2014/main" id="{BF22BECB-9E45-4DF3-9083-9C085442A817}"/>
              </a:ext>
            </a:extLst>
          </p:cNvPr>
          <p:cNvSpPr/>
          <p:nvPr/>
        </p:nvSpPr>
        <p:spPr>
          <a:xfrm>
            <a:off x="92764" y="4719514"/>
            <a:ext cx="9134061" cy="584775"/>
          </a:xfrm>
          <a:prstGeom prst="rect">
            <a:avLst/>
          </a:prstGeom>
        </p:spPr>
        <p:txBody>
          <a:bodyPr wrap="square">
            <a:spAutoFit/>
          </a:bodyPr>
          <a:lstStyle/>
          <a:p>
            <a:pPr lvl="1"/>
            <a:r>
              <a:rPr lang="en-GB" altLang="ja-JP" sz="3200" dirty="0"/>
              <a:t>REQ7.</a:t>
            </a:r>
            <a:r>
              <a:rPr lang="ja-JP" altLang="en-US" sz="3200" dirty="0"/>
              <a:t>現行</a:t>
            </a:r>
            <a:r>
              <a:rPr lang="en-US" altLang="ja-JP" sz="3200" dirty="0"/>
              <a:t>CCBDA</a:t>
            </a:r>
            <a:r>
              <a:rPr lang="ja-JP" altLang="en-US" sz="3200" dirty="0"/>
              <a:t>の規則見直し</a:t>
            </a:r>
            <a:endParaRPr lang="en-US" altLang="ja-JP" sz="3200" dirty="0"/>
          </a:p>
        </p:txBody>
      </p:sp>
      <p:sp>
        <p:nvSpPr>
          <p:cNvPr id="8" name="正方形/長方形 7">
            <a:extLst>
              <a:ext uri="{FF2B5EF4-FFF2-40B4-BE49-F238E27FC236}">
                <a16:creationId xmlns:a16="http://schemas.microsoft.com/office/drawing/2014/main" id="{6144ED02-856F-4FA9-A512-1D46B0316A8E}"/>
              </a:ext>
            </a:extLst>
          </p:cNvPr>
          <p:cNvSpPr/>
          <p:nvPr/>
        </p:nvSpPr>
        <p:spPr>
          <a:xfrm>
            <a:off x="92764" y="5717713"/>
            <a:ext cx="9134061" cy="584775"/>
          </a:xfrm>
          <a:prstGeom prst="rect">
            <a:avLst/>
          </a:prstGeom>
        </p:spPr>
        <p:txBody>
          <a:bodyPr wrap="square">
            <a:spAutoFit/>
          </a:bodyPr>
          <a:lstStyle/>
          <a:p>
            <a:pPr lvl="1"/>
            <a:r>
              <a:rPr lang="en-GB" altLang="ja-JP" sz="3200" dirty="0"/>
              <a:t>REQ8.</a:t>
            </a:r>
            <a:r>
              <a:rPr lang="ja-JP" altLang="en-US" sz="3200" dirty="0"/>
              <a:t>メッセージ構築ガイドの範囲・構成</a:t>
            </a:r>
            <a:endParaRPr lang="en-US" altLang="ja-JP" sz="3200" dirty="0"/>
          </a:p>
        </p:txBody>
      </p:sp>
      <p:sp>
        <p:nvSpPr>
          <p:cNvPr id="9" name="テキスト ボックス 8">
            <a:extLst>
              <a:ext uri="{FF2B5EF4-FFF2-40B4-BE49-F238E27FC236}">
                <a16:creationId xmlns:a16="http://schemas.microsoft.com/office/drawing/2014/main" id="{8144A50C-7E7B-47F8-B473-9D3D78F5E7E6}"/>
              </a:ext>
            </a:extLst>
          </p:cNvPr>
          <p:cNvSpPr txBox="1"/>
          <p:nvPr/>
        </p:nvSpPr>
        <p:spPr>
          <a:xfrm>
            <a:off x="558165" y="5220807"/>
            <a:ext cx="11075670" cy="400110"/>
          </a:xfrm>
          <a:prstGeom prst="rect">
            <a:avLst/>
          </a:prstGeom>
          <a:noFill/>
        </p:spPr>
        <p:txBody>
          <a:bodyPr wrap="square" rtlCol="0">
            <a:spAutoFit/>
          </a:bodyPr>
          <a:lstStyle/>
          <a:p>
            <a:pPr marL="285750" indent="-285750">
              <a:buFont typeface="Wingdings" panose="05000000000000000000" pitchFamily="2" charset="2"/>
              <a:buChar char="Ø"/>
            </a:pPr>
            <a:r>
              <a:rPr lang="ja-JP" altLang="en-US" sz="2000" dirty="0">
                <a:solidFill>
                  <a:srgbClr val="FF0000"/>
                </a:solidFill>
              </a:rPr>
              <a:t>未検討。</a:t>
            </a:r>
            <a:endParaRPr lang="en-US" altLang="ja-JP" sz="2000" dirty="0">
              <a:solidFill>
                <a:srgbClr val="FF0000"/>
              </a:solidFill>
            </a:endParaRPr>
          </a:p>
        </p:txBody>
      </p:sp>
      <p:sp>
        <p:nvSpPr>
          <p:cNvPr id="10" name="テキスト ボックス 9">
            <a:extLst>
              <a:ext uri="{FF2B5EF4-FFF2-40B4-BE49-F238E27FC236}">
                <a16:creationId xmlns:a16="http://schemas.microsoft.com/office/drawing/2014/main" id="{CD580175-623C-440E-8CB3-3CEDFB31FDBA}"/>
              </a:ext>
            </a:extLst>
          </p:cNvPr>
          <p:cNvSpPr txBox="1"/>
          <p:nvPr/>
        </p:nvSpPr>
        <p:spPr>
          <a:xfrm>
            <a:off x="558165" y="6248627"/>
            <a:ext cx="11075670" cy="400110"/>
          </a:xfrm>
          <a:prstGeom prst="rect">
            <a:avLst/>
          </a:prstGeom>
          <a:noFill/>
        </p:spPr>
        <p:txBody>
          <a:bodyPr wrap="square" rtlCol="0">
            <a:spAutoFit/>
          </a:bodyPr>
          <a:lstStyle/>
          <a:p>
            <a:pPr marL="285750" indent="-285750">
              <a:buFont typeface="Wingdings" panose="05000000000000000000" pitchFamily="2" charset="2"/>
              <a:buChar char="Ø"/>
            </a:pPr>
            <a:r>
              <a:rPr lang="ja-JP" altLang="en-US" sz="2000" dirty="0">
                <a:solidFill>
                  <a:srgbClr val="FF0000"/>
                </a:solidFill>
              </a:rPr>
              <a:t>未検討。</a:t>
            </a:r>
            <a:endParaRPr lang="en-US" altLang="ja-JP" sz="2000" dirty="0">
              <a:solidFill>
                <a:srgbClr val="FF0000"/>
              </a:solidFill>
            </a:endParaRPr>
          </a:p>
        </p:txBody>
      </p:sp>
    </p:spTree>
    <p:extLst>
      <p:ext uri="{BB962C8B-B14F-4D97-AF65-F5344CB8AC3E}">
        <p14:creationId xmlns:p14="http://schemas.microsoft.com/office/powerpoint/2010/main" val="250448609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56F61C1-B3E6-4CA1-8800-7084978E9F03}"/>
              </a:ext>
            </a:extLst>
          </p:cNvPr>
          <p:cNvSpPr>
            <a:spLocks noGrp="1"/>
          </p:cNvSpPr>
          <p:nvPr>
            <p:ph type="sldNum" sz="quarter" idx="12"/>
          </p:nvPr>
        </p:nvSpPr>
        <p:spPr/>
        <p:txBody>
          <a:bodyPr/>
          <a:lstStyle/>
          <a:p>
            <a:fld id="{E5A2FF8E-634E-4089-8DD2-8B8847E4CEFC}" type="slidenum">
              <a:rPr kumimoji="1" lang="ja-JP" altLang="en-US" smtClean="0"/>
              <a:t>7</a:t>
            </a:fld>
            <a:endParaRPr kumimoji="1" lang="ja-JP" altLang="en-US"/>
          </a:p>
        </p:txBody>
      </p:sp>
      <p:sp>
        <p:nvSpPr>
          <p:cNvPr id="3" name="正方形/長方形 2">
            <a:extLst>
              <a:ext uri="{FF2B5EF4-FFF2-40B4-BE49-F238E27FC236}">
                <a16:creationId xmlns:a16="http://schemas.microsoft.com/office/drawing/2014/main" id="{43473263-5BC7-45C4-AEE1-922B3489C0D6}"/>
              </a:ext>
            </a:extLst>
          </p:cNvPr>
          <p:cNvSpPr/>
          <p:nvPr/>
        </p:nvSpPr>
        <p:spPr>
          <a:xfrm>
            <a:off x="152400" y="409811"/>
            <a:ext cx="9134061" cy="584775"/>
          </a:xfrm>
          <a:prstGeom prst="rect">
            <a:avLst/>
          </a:prstGeom>
        </p:spPr>
        <p:txBody>
          <a:bodyPr wrap="square">
            <a:spAutoFit/>
          </a:bodyPr>
          <a:lstStyle/>
          <a:p>
            <a:pPr lvl="1"/>
            <a:r>
              <a:rPr lang="en-GB" altLang="ja-JP" sz="3200" dirty="0"/>
              <a:t>REQ9.</a:t>
            </a:r>
            <a:r>
              <a:rPr lang="en-US" altLang="ja-JP" sz="3200" dirty="0"/>
              <a:t> MBIE</a:t>
            </a:r>
            <a:r>
              <a:rPr lang="ja-JP" altLang="en-US" sz="3200" dirty="0"/>
              <a:t>の使用ガイド（</a:t>
            </a:r>
            <a:r>
              <a:rPr lang="en-US" altLang="ja-JP" sz="3200" dirty="0"/>
              <a:t>Facet</a:t>
            </a:r>
            <a:r>
              <a:rPr lang="ja-JP" altLang="en-US" sz="3200" dirty="0"/>
              <a:t>）</a:t>
            </a:r>
            <a:endParaRPr lang="en-US" altLang="ja-JP" sz="3200" dirty="0"/>
          </a:p>
        </p:txBody>
      </p:sp>
      <p:sp>
        <p:nvSpPr>
          <p:cNvPr id="4" name="正方形/長方形 3">
            <a:extLst>
              <a:ext uri="{FF2B5EF4-FFF2-40B4-BE49-F238E27FC236}">
                <a16:creationId xmlns:a16="http://schemas.microsoft.com/office/drawing/2014/main" id="{39E3ACAC-F629-4432-94A0-F50CD0047DE0}"/>
              </a:ext>
            </a:extLst>
          </p:cNvPr>
          <p:cNvSpPr/>
          <p:nvPr/>
        </p:nvSpPr>
        <p:spPr>
          <a:xfrm>
            <a:off x="235226" y="3383080"/>
            <a:ext cx="9134061" cy="584775"/>
          </a:xfrm>
          <a:prstGeom prst="rect">
            <a:avLst/>
          </a:prstGeom>
        </p:spPr>
        <p:txBody>
          <a:bodyPr wrap="square">
            <a:spAutoFit/>
          </a:bodyPr>
          <a:lstStyle/>
          <a:p>
            <a:pPr lvl="1"/>
            <a:r>
              <a:rPr lang="en-US" altLang="ja-JP" sz="3200" dirty="0"/>
              <a:t>REQ10. Context Category</a:t>
            </a:r>
            <a:r>
              <a:rPr lang="ja-JP" altLang="en-US" sz="3200" dirty="0"/>
              <a:t>の利用</a:t>
            </a:r>
            <a:endParaRPr lang="en-US" altLang="ja-JP" sz="3200" dirty="0"/>
          </a:p>
        </p:txBody>
      </p:sp>
      <p:sp>
        <p:nvSpPr>
          <p:cNvPr id="5" name="テキスト ボックス 4">
            <a:extLst>
              <a:ext uri="{FF2B5EF4-FFF2-40B4-BE49-F238E27FC236}">
                <a16:creationId xmlns:a16="http://schemas.microsoft.com/office/drawing/2014/main" id="{D1B48B38-2F65-40E9-A4D4-6EFFF2C9E04B}"/>
              </a:ext>
            </a:extLst>
          </p:cNvPr>
          <p:cNvSpPr txBox="1"/>
          <p:nvPr/>
        </p:nvSpPr>
        <p:spPr>
          <a:xfrm>
            <a:off x="525780" y="1017270"/>
            <a:ext cx="11075670" cy="1631216"/>
          </a:xfrm>
          <a:prstGeom prst="rect">
            <a:avLst/>
          </a:prstGeom>
          <a:noFill/>
        </p:spPr>
        <p:txBody>
          <a:bodyPr wrap="square" rtlCol="0">
            <a:spAutoFit/>
          </a:bodyPr>
          <a:lstStyle/>
          <a:p>
            <a:pPr marL="285750" indent="-285750">
              <a:buFont typeface="Wingdings" panose="05000000000000000000" pitchFamily="2" charset="2"/>
              <a:buChar char="Ø"/>
            </a:pPr>
            <a:r>
              <a:rPr lang="en-US" altLang="ja-JP" sz="2000" dirty="0"/>
              <a:t>Facet</a:t>
            </a:r>
            <a:r>
              <a:rPr lang="ja-JP" altLang="en-US" sz="2000" dirty="0"/>
              <a:t>の要件につき今後検討する。</a:t>
            </a:r>
            <a:endParaRPr lang="en-US" altLang="ja-JP" sz="2000" dirty="0"/>
          </a:p>
          <a:p>
            <a:pPr marL="1257300" lvl="2" indent="-342900">
              <a:buFont typeface="Wingdings" panose="05000000000000000000" pitchFamily="2" charset="2"/>
              <a:buChar char="ü"/>
            </a:pPr>
            <a:r>
              <a:rPr lang="ja-JP" altLang="en-US" sz="2000" dirty="0">
                <a:solidFill>
                  <a:srgbClr val="FF0000"/>
                </a:solidFill>
              </a:rPr>
              <a:t>データ長の最小、最大制限。</a:t>
            </a:r>
            <a:endParaRPr lang="en-US" altLang="ja-JP" sz="2000" dirty="0">
              <a:solidFill>
                <a:srgbClr val="FF0000"/>
              </a:solidFill>
            </a:endParaRPr>
          </a:p>
          <a:p>
            <a:pPr marL="1257300" lvl="2" indent="-342900">
              <a:buFont typeface="Wingdings" panose="05000000000000000000" pitchFamily="2" charset="2"/>
              <a:buChar char="ü"/>
            </a:pPr>
            <a:r>
              <a:rPr lang="ja-JP" altLang="en-US" sz="2000" dirty="0">
                <a:solidFill>
                  <a:srgbClr val="FF0000"/>
                </a:solidFill>
              </a:rPr>
              <a:t>データの類型（パターン）。口座番号の付け方規則など。</a:t>
            </a:r>
            <a:endParaRPr lang="en-US" altLang="ja-JP" sz="2000" dirty="0">
              <a:solidFill>
                <a:srgbClr val="FF0000"/>
              </a:solidFill>
            </a:endParaRPr>
          </a:p>
          <a:p>
            <a:pPr marL="1257300" lvl="2" indent="-342900">
              <a:buFont typeface="Wingdings" panose="05000000000000000000" pitchFamily="2" charset="2"/>
              <a:buChar char="ü"/>
            </a:pPr>
            <a:r>
              <a:rPr lang="en-US" altLang="ja-JP" sz="2000" dirty="0">
                <a:solidFill>
                  <a:srgbClr val="FF0000"/>
                </a:solidFill>
              </a:rPr>
              <a:t>Choice</a:t>
            </a:r>
            <a:r>
              <a:rPr lang="ja-JP" altLang="en-US" sz="2000" dirty="0">
                <a:solidFill>
                  <a:srgbClr val="FF0000"/>
                </a:solidFill>
              </a:rPr>
              <a:t>の利用法。</a:t>
            </a:r>
            <a:endParaRPr lang="en-US" altLang="ja-JP" sz="2000" dirty="0">
              <a:solidFill>
                <a:srgbClr val="FF0000"/>
              </a:solidFill>
            </a:endParaRPr>
          </a:p>
          <a:p>
            <a:pPr marL="1257300" lvl="2" indent="-342900">
              <a:buFont typeface="Wingdings" panose="05000000000000000000" pitchFamily="2" charset="2"/>
              <a:buChar char="ü"/>
            </a:pPr>
            <a:r>
              <a:rPr lang="en-US" altLang="ja-JP" sz="2000" dirty="0">
                <a:solidFill>
                  <a:srgbClr val="FF0000"/>
                </a:solidFill>
              </a:rPr>
              <a:t>CCL</a:t>
            </a:r>
            <a:r>
              <a:rPr lang="ja-JP" altLang="en-US" sz="2000" dirty="0">
                <a:solidFill>
                  <a:srgbClr val="FF0000"/>
                </a:solidFill>
              </a:rPr>
              <a:t>の</a:t>
            </a:r>
            <a:r>
              <a:rPr lang="en-US" altLang="ja-JP" sz="2000" dirty="0">
                <a:solidFill>
                  <a:srgbClr val="FF0000"/>
                </a:solidFill>
              </a:rPr>
              <a:t>“Usage rule</a:t>
            </a:r>
            <a:r>
              <a:rPr lang="ja-JP" altLang="en-US" sz="2000" dirty="0">
                <a:solidFill>
                  <a:srgbClr val="FF0000"/>
                </a:solidFill>
              </a:rPr>
              <a:t>”の定義方法。</a:t>
            </a:r>
            <a:endParaRPr kumimoji="1" lang="ja-JP" altLang="en-US" sz="2000" dirty="0">
              <a:solidFill>
                <a:srgbClr val="FF0000"/>
              </a:solidFill>
            </a:endParaRPr>
          </a:p>
        </p:txBody>
      </p:sp>
      <p:sp>
        <p:nvSpPr>
          <p:cNvPr id="6" name="テキスト ボックス 5">
            <a:extLst>
              <a:ext uri="{FF2B5EF4-FFF2-40B4-BE49-F238E27FC236}">
                <a16:creationId xmlns:a16="http://schemas.microsoft.com/office/drawing/2014/main" id="{28E8DC1F-3DB6-41CB-883F-840D5D1B97AF}"/>
              </a:ext>
            </a:extLst>
          </p:cNvPr>
          <p:cNvSpPr txBox="1"/>
          <p:nvPr/>
        </p:nvSpPr>
        <p:spPr>
          <a:xfrm>
            <a:off x="678180" y="4113650"/>
            <a:ext cx="11075670" cy="1015663"/>
          </a:xfrm>
          <a:prstGeom prst="rect">
            <a:avLst/>
          </a:prstGeom>
          <a:noFill/>
        </p:spPr>
        <p:txBody>
          <a:bodyPr wrap="square" rtlCol="0">
            <a:spAutoFit/>
          </a:bodyPr>
          <a:lstStyle/>
          <a:p>
            <a:pPr marL="285750" indent="-285750">
              <a:buFont typeface="Wingdings" panose="05000000000000000000" pitchFamily="2" charset="2"/>
              <a:buChar char="Ø"/>
            </a:pPr>
            <a:r>
              <a:rPr lang="ja-JP" altLang="en-US" sz="2000" dirty="0"/>
              <a:t>現状の</a:t>
            </a:r>
            <a:r>
              <a:rPr lang="en-US" altLang="ja-JP" sz="2000" dirty="0"/>
              <a:t>CCL</a:t>
            </a:r>
            <a:r>
              <a:rPr lang="ja-JP" altLang="en-US" sz="2000" dirty="0"/>
              <a:t>にある</a:t>
            </a:r>
            <a:r>
              <a:rPr lang="en-US" altLang="ja-JP" sz="2000" dirty="0"/>
              <a:t>”Context category”</a:t>
            </a:r>
            <a:r>
              <a:rPr lang="ja-JP" altLang="en-US" sz="2000" dirty="0"/>
              <a:t>の内容は提案者の自由で決められている。</a:t>
            </a:r>
            <a:endParaRPr lang="en-US" altLang="ja-JP" sz="2000" dirty="0"/>
          </a:p>
          <a:p>
            <a:pPr marL="285750" indent="-285750">
              <a:buFont typeface="Wingdings" panose="05000000000000000000" pitchFamily="2" charset="2"/>
              <a:buChar char="Ø"/>
            </a:pPr>
            <a:r>
              <a:rPr lang="en-US" altLang="ja-JP" sz="2000" dirty="0">
                <a:solidFill>
                  <a:srgbClr val="FF0000"/>
                </a:solidFill>
              </a:rPr>
              <a:t>CCL</a:t>
            </a:r>
            <a:r>
              <a:rPr lang="ja-JP" altLang="en-US" sz="2000" dirty="0">
                <a:solidFill>
                  <a:srgbClr val="FF0000"/>
                </a:solidFill>
              </a:rPr>
              <a:t>における定義目的が不明。</a:t>
            </a:r>
            <a:endParaRPr lang="en-US" altLang="ja-JP" sz="2000" dirty="0">
              <a:solidFill>
                <a:srgbClr val="FF0000"/>
              </a:solidFill>
            </a:endParaRPr>
          </a:p>
          <a:p>
            <a:pPr marL="285750" indent="-285750">
              <a:buFont typeface="Wingdings" panose="05000000000000000000" pitchFamily="2" charset="2"/>
              <a:buChar char="Ø"/>
            </a:pPr>
            <a:r>
              <a:rPr lang="en-US" altLang="ja-JP" sz="2000" dirty="0">
                <a:solidFill>
                  <a:srgbClr val="FF0000"/>
                </a:solidFill>
              </a:rPr>
              <a:t>MBIE</a:t>
            </a:r>
            <a:r>
              <a:rPr lang="ja-JP" altLang="en-US" sz="2000" dirty="0">
                <a:solidFill>
                  <a:srgbClr val="FF0000"/>
                </a:solidFill>
              </a:rPr>
              <a:t>にて、</a:t>
            </a:r>
            <a:r>
              <a:rPr lang="en-US" altLang="ja-JP" sz="2000" dirty="0">
                <a:solidFill>
                  <a:srgbClr val="FF0000"/>
                </a:solidFill>
              </a:rPr>
              <a:t>Context category</a:t>
            </a:r>
            <a:r>
              <a:rPr lang="ja-JP" altLang="en-US" sz="2000" dirty="0">
                <a:solidFill>
                  <a:srgbClr val="FF0000"/>
                </a:solidFill>
              </a:rPr>
              <a:t>に制限を加えられるのか否か不明。</a:t>
            </a:r>
            <a:endParaRPr lang="en-US" altLang="ja-JP" sz="2000" dirty="0">
              <a:solidFill>
                <a:srgbClr val="FF0000"/>
              </a:solidFill>
            </a:endParaRPr>
          </a:p>
        </p:txBody>
      </p:sp>
    </p:spTree>
    <p:extLst>
      <p:ext uri="{BB962C8B-B14F-4D97-AF65-F5344CB8AC3E}">
        <p14:creationId xmlns:p14="http://schemas.microsoft.com/office/powerpoint/2010/main" val="67163609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A4E69476-5291-41B1-9514-8197A9475ED4}"/>
              </a:ext>
            </a:extLst>
          </p:cNvPr>
          <p:cNvSpPr txBox="1"/>
          <p:nvPr/>
        </p:nvSpPr>
        <p:spPr>
          <a:xfrm>
            <a:off x="556591" y="496957"/>
            <a:ext cx="6112566" cy="646331"/>
          </a:xfrm>
          <a:prstGeom prst="rect">
            <a:avLst/>
          </a:prstGeom>
          <a:noFill/>
        </p:spPr>
        <p:txBody>
          <a:bodyPr wrap="square" rtlCol="0">
            <a:spAutoFit/>
          </a:bodyPr>
          <a:lstStyle/>
          <a:p>
            <a:r>
              <a:rPr kumimoji="1" lang="en-US" altLang="ja-JP" sz="3600" b="1" dirty="0"/>
              <a:t>Reference: Current Rules</a:t>
            </a:r>
            <a:endParaRPr kumimoji="1" lang="ja-JP" altLang="en-US" sz="3600" b="1" dirty="0"/>
          </a:p>
        </p:txBody>
      </p:sp>
      <p:sp>
        <p:nvSpPr>
          <p:cNvPr id="4" name="テキスト ボックス 3">
            <a:extLst>
              <a:ext uri="{FF2B5EF4-FFF2-40B4-BE49-F238E27FC236}">
                <a16:creationId xmlns:a16="http://schemas.microsoft.com/office/drawing/2014/main" id="{3405A14F-18FF-4B5F-85F6-1B5314942FC6}"/>
              </a:ext>
            </a:extLst>
          </p:cNvPr>
          <p:cNvSpPr txBox="1"/>
          <p:nvPr/>
        </p:nvSpPr>
        <p:spPr>
          <a:xfrm>
            <a:off x="3298135" y="1958009"/>
            <a:ext cx="5595730" cy="3970318"/>
          </a:xfrm>
          <a:prstGeom prst="rect">
            <a:avLst/>
          </a:prstGeom>
          <a:noFill/>
        </p:spPr>
        <p:txBody>
          <a:bodyPr wrap="square" rtlCol="0">
            <a:spAutoFit/>
          </a:bodyPr>
          <a:lstStyle/>
          <a:p>
            <a:pPr marL="571500" indent="-571500">
              <a:buFont typeface="Wingdings" panose="05000000000000000000" pitchFamily="2" charset="2"/>
              <a:buChar char="Ø"/>
            </a:pPr>
            <a:r>
              <a:rPr kumimoji="1" lang="en-US" altLang="ja-JP" sz="3600" b="1" dirty="0"/>
              <a:t>CCBDA</a:t>
            </a:r>
          </a:p>
          <a:p>
            <a:pPr marL="571500" indent="-571500">
              <a:buFont typeface="Wingdings" panose="05000000000000000000" pitchFamily="2" charset="2"/>
              <a:buChar char="Ø"/>
            </a:pPr>
            <a:endParaRPr lang="en-US" altLang="ja-JP" sz="3600" b="1" dirty="0"/>
          </a:p>
          <a:p>
            <a:pPr marL="571500" indent="-571500">
              <a:buFont typeface="Wingdings" panose="05000000000000000000" pitchFamily="2" charset="2"/>
              <a:buChar char="Ø"/>
            </a:pPr>
            <a:r>
              <a:rPr kumimoji="1" lang="en-US" altLang="ja-JP" sz="3600" b="1" dirty="0"/>
              <a:t>MBIE</a:t>
            </a:r>
          </a:p>
          <a:p>
            <a:pPr marL="571500" indent="-571500">
              <a:buFont typeface="Wingdings" panose="05000000000000000000" pitchFamily="2" charset="2"/>
              <a:buChar char="Ø"/>
            </a:pPr>
            <a:endParaRPr lang="en-US" altLang="ja-JP" sz="3600" b="1" dirty="0"/>
          </a:p>
          <a:p>
            <a:pPr marL="571500" indent="-571500">
              <a:buFont typeface="Wingdings" panose="05000000000000000000" pitchFamily="2" charset="2"/>
              <a:buChar char="Ø"/>
            </a:pPr>
            <a:r>
              <a:rPr kumimoji="1" lang="en-US" altLang="ja-JP" sz="3600" b="1" dirty="0"/>
              <a:t>NDR</a:t>
            </a:r>
          </a:p>
          <a:p>
            <a:pPr marL="571500" indent="-571500">
              <a:buFont typeface="Wingdings" panose="05000000000000000000" pitchFamily="2" charset="2"/>
              <a:buChar char="Ø"/>
            </a:pPr>
            <a:endParaRPr lang="en-US" altLang="ja-JP" sz="3600" b="1" dirty="0"/>
          </a:p>
          <a:p>
            <a:pPr marL="571500" indent="-571500">
              <a:buFont typeface="Wingdings" panose="05000000000000000000" pitchFamily="2" charset="2"/>
              <a:buChar char="Ø"/>
            </a:pPr>
            <a:r>
              <a:rPr kumimoji="1" lang="en-US" altLang="ja-JP" sz="3600" b="1" dirty="0"/>
              <a:t>CCBDA and NDR</a:t>
            </a:r>
            <a:endParaRPr kumimoji="1" lang="ja-JP" altLang="en-US" sz="3600" b="1" dirty="0"/>
          </a:p>
        </p:txBody>
      </p:sp>
      <p:sp>
        <p:nvSpPr>
          <p:cNvPr id="2" name="スライド番号プレースホルダー 1">
            <a:extLst>
              <a:ext uri="{FF2B5EF4-FFF2-40B4-BE49-F238E27FC236}">
                <a16:creationId xmlns:a16="http://schemas.microsoft.com/office/drawing/2014/main" id="{EF37BF64-943A-4A6B-A99E-D1F0A05483C3}"/>
              </a:ext>
            </a:extLst>
          </p:cNvPr>
          <p:cNvSpPr>
            <a:spLocks noGrp="1"/>
          </p:cNvSpPr>
          <p:nvPr>
            <p:ph type="sldNum" sz="quarter" idx="12"/>
          </p:nvPr>
        </p:nvSpPr>
        <p:spPr/>
        <p:txBody>
          <a:bodyPr/>
          <a:lstStyle/>
          <a:p>
            <a:fld id="{E5A2FF8E-634E-4089-8DD2-8B8847E4CEFC}" type="slidenum">
              <a:rPr kumimoji="1" lang="ja-JP" altLang="en-US" smtClean="0"/>
              <a:t>8</a:t>
            </a:fld>
            <a:endParaRPr kumimoji="1" lang="ja-JP" altLang="en-US"/>
          </a:p>
        </p:txBody>
      </p:sp>
    </p:spTree>
    <p:extLst>
      <p:ext uri="{BB962C8B-B14F-4D97-AF65-F5344CB8AC3E}">
        <p14:creationId xmlns:p14="http://schemas.microsoft.com/office/powerpoint/2010/main" val="85532448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a:extLst>
              <a:ext uri="{FF2B5EF4-FFF2-40B4-BE49-F238E27FC236}">
                <a16:creationId xmlns:a16="http://schemas.microsoft.com/office/drawing/2014/main" id="{9F48A589-9112-4996-9CD2-3D5C587CF9E6}"/>
              </a:ext>
            </a:extLst>
          </p:cNvPr>
          <p:cNvSpPr/>
          <p:nvPr/>
        </p:nvSpPr>
        <p:spPr>
          <a:xfrm>
            <a:off x="858520" y="901700"/>
            <a:ext cx="4038600" cy="8763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dirty="0">
                <a:solidFill>
                  <a:schemeClr val="tx1"/>
                </a:solidFill>
              </a:rPr>
              <a:t>Message</a:t>
            </a:r>
            <a:r>
              <a:rPr lang="ja-JP" altLang="en-US" dirty="0">
                <a:solidFill>
                  <a:schemeClr val="tx1"/>
                </a:solidFill>
              </a:rPr>
              <a:t> </a:t>
            </a:r>
            <a:r>
              <a:rPr lang="en-US" altLang="ja-JP" dirty="0">
                <a:solidFill>
                  <a:schemeClr val="tx1"/>
                </a:solidFill>
              </a:rPr>
              <a:t>Assembly</a:t>
            </a:r>
            <a:endParaRPr kumimoji="1" lang="en-US" altLang="ja-JP" dirty="0">
              <a:solidFill>
                <a:schemeClr val="tx1"/>
              </a:solidFill>
            </a:endParaRPr>
          </a:p>
          <a:p>
            <a:pPr algn="ctr"/>
            <a:r>
              <a:rPr lang="en-US" altLang="ja-JP" dirty="0">
                <a:solidFill>
                  <a:schemeClr val="tx1"/>
                </a:solidFill>
              </a:rPr>
              <a:t>MA</a:t>
            </a:r>
            <a:endParaRPr kumimoji="1" lang="ja-JP" altLang="en-US" dirty="0">
              <a:solidFill>
                <a:schemeClr val="tx1"/>
              </a:solidFill>
            </a:endParaRPr>
          </a:p>
        </p:txBody>
      </p:sp>
      <p:sp>
        <p:nvSpPr>
          <p:cNvPr id="5" name="正方形/長方形 4">
            <a:extLst>
              <a:ext uri="{FF2B5EF4-FFF2-40B4-BE49-F238E27FC236}">
                <a16:creationId xmlns:a16="http://schemas.microsoft.com/office/drawing/2014/main" id="{B3ACCDC8-C07B-445A-B8D1-03217609F08D}"/>
              </a:ext>
            </a:extLst>
          </p:cNvPr>
          <p:cNvSpPr/>
          <p:nvPr/>
        </p:nvSpPr>
        <p:spPr>
          <a:xfrm>
            <a:off x="858520" y="2791460"/>
            <a:ext cx="4038600" cy="876300"/>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dirty="0">
                <a:solidFill>
                  <a:schemeClr val="tx1"/>
                </a:solidFill>
              </a:rPr>
              <a:t>Message</a:t>
            </a:r>
            <a:r>
              <a:rPr lang="ja-JP" altLang="en-US" dirty="0">
                <a:solidFill>
                  <a:schemeClr val="tx1"/>
                </a:solidFill>
              </a:rPr>
              <a:t> </a:t>
            </a:r>
            <a:r>
              <a:rPr kumimoji="1" lang="en-US" altLang="ja-JP" dirty="0">
                <a:solidFill>
                  <a:schemeClr val="tx1"/>
                </a:solidFill>
              </a:rPr>
              <a:t>BIE</a:t>
            </a:r>
          </a:p>
          <a:p>
            <a:pPr algn="ctr"/>
            <a:r>
              <a:rPr kumimoji="1" lang="en-US" altLang="ja-JP" dirty="0">
                <a:solidFill>
                  <a:schemeClr val="tx1"/>
                </a:solidFill>
              </a:rPr>
              <a:t>MBIE</a:t>
            </a:r>
            <a:endParaRPr kumimoji="1" lang="ja-JP" altLang="en-US" dirty="0">
              <a:solidFill>
                <a:schemeClr val="tx1"/>
              </a:solidFill>
            </a:endParaRPr>
          </a:p>
        </p:txBody>
      </p:sp>
      <p:sp>
        <p:nvSpPr>
          <p:cNvPr id="6" name="正方形/長方形 5">
            <a:extLst>
              <a:ext uri="{FF2B5EF4-FFF2-40B4-BE49-F238E27FC236}">
                <a16:creationId xmlns:a16="http://schemas.microsoft.com/office/drawing/2014/main" id="{0A6E527F-5373-421B-9D10-4A81560C9803}"/>
              </a:ext>
            </a:extLst>
          </p:cNvPr>
          <p:cNvSpPr/>
          <p:nvPr/>
        </p:nvSpPr>
        <p:spPr>
          <a:xfrm>
            <a:off x="858515" y="5066032"/>
            <a:ext cx="4038599" cy="85724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dirty="0">
                <a:solidFill>
                  <a:schemeClr val="tx1"/>
                </a:solidFill>
              </a:rPr>
              <a:t>Aggregate</a:t>
            </a:r>
            <a:r>
              <a:rPr lang="ja-JP" altLang="en-US" dirty="0">
                <a:solidFill>
                  <a:schemeClr val="tx1"/>
                </a:solidFill>
              </a:rPr>
              <a:t> </a:t>
            </a:r>
            <a:r>
              <a:rPr lang="en-US" altLang="ja-JP" dirty="0">
                <a:solidFill>
                  <a:schemeClr val="tx1"/>
                </a:solidFill>
              </a:rPr>
              <a:t>BIE</a:t>
            </a:r>
            <a:endParaRPr kumimoji="1" lang="en-US" altLang="ja-JP" dirty="0">
              <a:solidFill>
                <a:schemeClr val="tx1"/>
              </a:solidFill>
            </a:endParaRPr>
          </a:p>
          <a:p>
            <a:pPr algn="ctr"/>
            <a:r>
              <a:rPr kumimoji="1" lang="en-US" altLang="ja-JP" dirty="0">
                <a:solidFill>
                  <a:schemeClr val="tx1"/>
                </a:solidFill>
              </a:rPr>
              <a:t>ABIE</a:t>
            </a:r>
            <a:endParaRPr kumimoji="1" lang="ja-JP" altLang="en-US" dirty="0">
              <a:solidFill>
                <a:schemeClr val="tx1"/>
              </a:solidFill>
            </a:endParaRPr>
          </a:p>
        </p:txBody>
      </p:sp>
      <p:cxnSp>
        <p:nvCxnSpPr>
          <p:cNvPr id="8" name="直線コネクタ 7">
            <a:extLst>
              <a:ext uri="{FF2B5EF4-FFF2-40B4-BE49-F238E27FC236}">
                <a16:creationId xmlns:a16="http://schemas.microsoft.com/office/drawing/2014/main" id="{5E1F348A-9285-43BC-B4D0-9BA61663F8E8}"/>
              </a:ext>
            </a:extLst>
          </p:cNvPr>
          <p:cNvCxnSpPr/>
          <p:nvPr/>
        </p:nvCxnSpPr>
        <p:spPr>
          <a:xfrm>
            <a:off x="4165600" y="3667760"/>
            <a:ext cx="0" cy="4572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0" name="直線コネクタ 9">
            <a:extLst>
              <a:ext uri="{FF2B5EF4-FFF2-40B4-BE49-F238E27FC236}">
                <a16:creationId xmlns:a16="http://schemas.microsoft.com/office/drawing/2014/main" id="{F2722EF1-1B3F-4A7E-8BDC-E30D8A3E081A}"/>
              </a:ext>
            </a:extLst>
          </p:cNvPr>
          <p:cNvCxnSpPr/>
          <p:nvPr/>
        </p:nvCxnSpPr>
        <p:spPr>
          <a:xfrm>
            <a:off x="4135120" y="4170680"/>
            <a:ext cx="143256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12" name="直線コネクタ 11">
            <a:extLst>
              <a:ext uri="{FF2B5EF4-FFF2-40B4-BE49-F238E27FC236}">
                <a16:creationId xmlns:a16="http://schemas.microsoft.com/office/drawing/2014/main" id="{A9511315-CDE2-48C9-AF13-43D0960858B2}"/>
              </a:ext>
            </a:extLst>
          </p:cNvPr>
          <p:cNvCxnSpPr/>
          <p:nvPr/>
        </p:nvCxnSpPr>
        <p:spPr>
          <a:xfrm flipV="1">
            <a:off x="5582920" y="2418080"/>
            <a:ext cx="0" cy="1706880"/>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直線コネクタ 12">
            <a:extLst>
              <a:ext uri="{FF2B5EF4-FFF2-40B4-BE49-F238E27FC236}">
                <a16:creationId xmlns:a16="http://schemas.microsoft.com/office/drawing/2014/main" id="{4D029E81-337E-46AF-B4A7-1B4FD2686312}"/>
              </a:ext>
            </a:extLst>
          </p:cNvPr>
          <p:cNvCxnSpPr/>
          <p:nvPr/>
        </p:nvCxnSpPr>
        <p:spPr>
          <a:xfrm>
            <a:off x="4180840" y="2418080"/>
            <a:ext cx="143256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15" name="直線矢印コネクタ 14">
            <a:extLst>
              <a:ext uri="{FF2B5EF4-FFF2-40B4-BE49-F238E27FC236}">
                <a16:creationId xmlns:a16="http://schemas.microsoft.com/office/drawing/2014/main" id="{E51C0575-4BAE-466D-BDBE-B337B9BBDB31}"/>
              </a:ext>
            </a:extLst>
          </p:cNvPr>
          <p:cNvCxnSpPr/>
          <p:nvPr/>
        </p:nvCxnSpPr>
        <p:spPr>
          <a:xfrm>
            <a:off x="4150360" y="2418080"/>
            <a:ext cx="15240" cy="37338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6" name="直線コネクタ 15">
            <a:extLst>
              <a:ext uri="{FF2B5EF4-FFF2-40B4-BE49-F238E27FC236}">
                <a16:creationId xmlns:a16="http://schemas.microsoft.com/office/drawing/2014/main" id="{7270488A-0B50-409B-BFCA-5FE0C4F815F0}"/>
              </a:ext>
            </a:extLst>
          </p:cNvPr>
          <p:cNvCxnSpPr/>
          <p:nvPr/>
        </p:nvCxnSpPr>
        <p:spPr>
          <a:xfrm>
            <a:off x="4119880" y="5930900"/>
            <a:ext cx="0" cy="4572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 name="直線コネクタ 16">
            <a:extLst>
              <a:ext uri="{FF2B5EF4-FFF2-40B4-BE49-F238E27FC236}">
                <a16:creationId xmlns:a16="http://schemas.microsoft.com/office/drawing/2014/main" id="{4B4B3CAA-ADED-42EE-AF4E-E6BA9AC3B4B5}"/>
              </a:ext>
            </a:extLst>
          </p:cNvPr>
          <p:cNvCxnSpPr/>
          <p:nvPr/>
        </p:nvCxnSpPr>
        <p:spPr>
          <a:xfrm>
            <a:off x="4089400" y="6433820"/>
            <a:ext cx="143256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 name="直線コネクタ 17">
            <a:extLst>
              <a:ext uri="{FF2B5EF4-FFF2-40B4-BE49-F238E27FC236}">
                <a16:creationId xmlns:a16="http://schemas.microsoft.com/office/drawing/2014/main" id="{B5700A66-F303-4520-AF51-820E25ED9A6C}"/>
              </a:ext>
            </a:extLst>
          </p:cNvPr>
          <p:cNvCxnSpPr/>
          <p:nvPr/>
        </p:nvCxnSpPr>
        <p:spPr>
          <a:xfrm flipV="1">
            <a:off x="5537200" y="4681220"/>
            <a:ext cx="0" cy="1706880"/>
          </a:xfrm>
          <a:prstGeom prst="line">
            <a:avLst/>
          </a:prstGeom>
        </p:spPr>
        <p:style>
          <a:lnRef idx="1">
            <a:schemeClr val="accent1"/>
          </a:lnRef>
          <a:fillRef idx="0">
            <a:schemeClr val="accent1"/>
          </a:fillRef>
          <a:effectRef idx="0">
            <a:schemeClr val="accent1"/>
          </a:effectRef>
          <a:fontRef idx="minor">
            <a:schemeClr val="tx1"/>
          </a:fontRef>
        </p:style>
      </p:cxnSp>
      <p:cxnSp>
        <p:nvCxnSpPr>
          <p:cNvPr id="19" name="直線コネクタ 18">
            <a:extLst>
              <a:ext uri="{FF2B5EF4-FFF2-40B4-BE49-F238E27FC236}">
                <a16:creationId xmlns:a16="http://schemas.microsoft.com/office/drawing/2014/main" id="{0EE70935-A78D-4B25-9DC8-C59015FCABB6}"/>
              </a:ext>
            </a:extLst>
          </p:cNvPr>
          <p:cNvCxnSpPr/>
          <p:nvPr/>
        </p:nvCxnSpPr>
        <p:spPr>
          <a:xfrm>
            <a:off x="4135120" y="4681220"/>
            <a:ext cx="143256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20" name="直線矢印コネクタ 19">
            <a:extLst>
              <a:ext uri="{FF2B5EF4-FFF2-40B4-BE49-F238E27FC236}">
                <a16:creationId xmlns:a16="http://schemas.microsoft.com/office/drawing/2014/main" id="{40281921-CFF2-4508-8FD2-D0855F6EB885}"/>
              </a:ext>
            </a:extLst>
          </p:cNvPr>
          <p:cNvCxnSpPr/>
          <p:nvPr/>
        </p:nvCxnSpPr>
        <p:spPr>
          <a:xfrm>
            <a:off x="4104640" y="4681220"/>
            <a:ext cx="15240" cy="37338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2" name="直線矢印コネクタ 21">
            <a:extLst>
              <a:ext uri="{FF2B5EF4-FFF2-40B4-BE49-F238E27FC236}">
                <a16:creationId xmlns:a16="http://schemas.microsoft.com/office/drawing/2014/main" id="{5ECAD863-0538-4008-ABB2-FA08EB29D671}"/>
              </a:ext>
            </a:extLst>
          </p:cNvPr>
          <p:cNvCxnSpPr/>
          <p:nvPr/>
        </p:nvCxnSpPr>
        <p:spPr>
          <a:xfrm>
            <a:off x="4897114" y="4170680"/>
            <a:ext cx="0" cy="510540"/>
          </a:xfrm>
          <a:prstGeom prst="straightConnector1">
            <a:avLst/>
          </a:prstGeom>
          <a:ln>
            <a:prstDash val="dash"/>
            <a:tailEnd type="triangle"/>
          </a:ln>
        </p:spPr>
        <p:style>
          <a:lnRef idx="1">
            <a:schemeClr val="accent1"/>
          </a:lnRef>
          <a:fillRef idx="0">
            <a:schemeClr val="accent1"/>
          </a:fillRef>
          <a:effectRef idx="0">
            <a:schemeClr val="accent1"/>
          </a:effectRef>
          <a:fontRef idx="minor">
            <a:schemeClr val="tx1"/>
          </a:fontRef>
        </p:style>
      </p:cxnSp>
      <p:cxnSp>
        <p:nvCxnSpPr>
          <p:cNvPr id="24" name="直線コネクタ 23">
            <a:extLst>
              <a:ext uri="{FF2B5EF4-FFF2-40B4-BE49-F238E27FC236}">
                <a16:creationId xmlns:a16="http://schemas.microsoft.com/office/drawing/2014/main" id="{003AE0F9-D1F2-4CB6-B9EF-98F97E3A2A29}"/>
              </a:ext>
            </a:extLst>
          </p:cNvPr>
          <p:cNvCxnSpPr/>
          <p:nvPr/>
        </p:nvCxnSpPr>
        <p:spPr>
          <a:xfrm>
            <a:off x="1925320" y="1778000"/>
            <a:ext cx="0" cy="1013460"/>
          </a:xfrm>
          <a:prstGeom prst="line">
            <a:avLst/>
          </a:prstGeom>
        </p:spPr>
        <p:style>
          <a:lnRef idx="1">
            <a:schemeClr val="accent1"/>
          </a:lnRef>
          <a:fillRef idx="0">
            <a:schemeClr val="accent1"/>
          </a:fillRef>
          <a:effectRef idx="0">
            <a:schemeClr val="accent1"/>
          </a:effectRef>
          <a:fontRef idx="minor">
            <a:schemeClr val="tx1"/>
          </a:fontRef>
        </p:style>
      </p:cxnSp>
      <p:sp>
        <p:nvSpPr>
          <p:cNvPr id="25" name="テキスト ボックス 24">
            <a:extLst>
              <a:ext uri="{FF2B5EF4-FFF2-40B4-BE49-F238E27FC236}">
                <a16:creationId xmlns:a16="http://schemas.microsoft.com/office/drawing/2014/main" id="{BF4D0A6C-2CF5-4DE7-9EC7-78FA2056155F}"/>
              </a:ext>
            </a:extLst>
          </p:cNvPr>
          <p:cNvSpPr txBox="1"/>
          <p:nvPr/>
        </p:nvSpPr>
        <p:spPr>
          <a:xfrm>
            <a:off x="1871975" y="2031484"/>
            <a:ext cx="1005839" cy="369332"/>
          </a:xfrm>
          <a:prstGeom prst="rect">
            <a:avLst/>
          </a:prstGeom>
          <a:noFill/>
        </p:spPr>
        <p:txBody>
          <a:bodyPr wrap="square" rtlCol="0">
            <a:spAutoFit/>
          </a:bodyPr>
          <a:lstStyle/>
          <a:p>
            <a:r>
              <a:rPr kumimoji="1" lang="en-US" altLang="ja-JP" dirty="0"/>
              <a:t>ASMA</a:t>
            </a:r>
            <a:endParaRPr kumimoji="1" lang="ja-JP" altLang="en-US" dirty="0"/>
          </a:p>
        </p:txBody>
      </p:sp>
      <p:sp>
        <p:nvSpPr>
          <p:cNvPr id="26" name="テキスト ボックス 25">
            <a:extLst>
              <a:ext uri="{FF2B5EF4-FFF2-40B4-BE49-F238E27FC236}">
                <a16:creationId xmlns:a16="http://schemas.microsoft.com/office/drawing/2014/main" id="{50FF8EE3-8015-4DA4-B47D-794F2A7FECBB}"/>
              </a:ext>
            </a:extLst>
          </p:cNvPr>
          <p:cNvSpPr txBox="1"/>
          <p:nvPr/>
        </p:nvSpPr>
        <p:spPr>
          <a:xfrm>
            <a:off x="5521960" y="5349994"/>
            <a:ext cx="1005839" cy="369332"/>
          </a:xfrm>
          <a:prstGeom prst="rect">
            <a:avLst/>
          </a:prstGeom>
          <a:noFill/>
        </p:spPr>
        <p:txBody>
          <a:bodyPr wrap="square" rtlCol="0">
            <a:spAutoFit/>
          </a:bodyPr>
          <a:lstStyle/>
          <a:p>
            <a:r>
              <a:rPr kumimoji="1" lang="en-US" altLang="ja-JP" dirty="0"/>
              <a:t>ASBIE</a:t>
            </a:r>
            <a:endParaRPr kumimoji="1" lang="ja-JP" altLang="en-US" dirty="0"/>
          </a:p>
        </p:txBody>
      </p:sp>
      <p:sp>
        <p:nvSpPr>
          <p:cNvPr id="27" name="テキスト ボックス 26">
            <a:extLst>
              <a:ext uri="{FF2B5EF4-FFF2-40B4-BE49-F238E27FC236}">
                <a16:creationId xmlns:a16="http://schemas.microsoft.com/office/drawing/2014/main" id="{DFBD0CB3-B352-4084-856F-8B4DEAB9775F}"/>
              </a:ext>
            </a:extLst>
          </p:cNvPr>
          <p:cNvSpPr txBox="1"/>
          <p:nvPr/>
        </p:nvSpPr>
        <p:spPr>
          <a:xfrm>
            <a:off x="5521960" y="3180318"/>
            <a:ext cx="1163316" cy="369332"/>
          </a:xfrm>
          <a:prstGeom prst="rect">
            <a:avLst/>
          </a:prstGeom>
          <a:noFill/>
        </p:spPr>
        <p:txBody>
          <a:bodyPr wrap="square" rtlCol="0">
            <a:spAutoFit/>
          </a:bodyPr>
          <a:lstStyle/>
          <a:p>
            <a:r>
              <a:rPr kumimoji="1" lang="en-US" altLang="ja-JP" dirty="0"/>
              <a:t>ASMBIE</a:t>
            </a:r>
            <a:endParaRPr kumimoji="1" lang="ja-JP" altLang="en-US" dirty="0"/>
          </a:p>
        </p:txBody>
      </p:sp>
      <p:sp>
        <p:nvSpPr>
          <p:cNvPr id="33" name="テキスト ボックス 32">
            <a:extLst>
              <a:ext uri="{FF2B5EF4-FFF2-40B4-BE49-F238E27FC236}">
                <a16:creationId xmlns:a16="http://schemas.microsoft.com/office/drawing/2014/main" id="{2CDF8B6D-64AA-4AB2-B594-0FB9A7299F2D}"/>
              </a:ext>
            </a:extLst>
          </p:cNvPr>
          <p:cNvSpPr txBox="1"/>
          <p:nvPr/>
        </p:nvSpPr>
        <p:spPr>
          <a:xfrm>
            <a:off x="6758935" y="296446"/>
            <a:ext cx="4973318" cy="2308324"/>
          </a:xfrm>
          <a:prstGeom prst="rect">
            <a:avLst/>
          </a:prstGeom>
          <a:noFill/>
        </p:spPr>
        <p:txBody>
          <a:bodyPr wrap="square" rtlCol="0">
            <a:spAutoFit/>
          </a:bodyPr>
          <a:lstStyle/>
          <a:p>
            <a:pPr lvl="0"/>
            <a:r>
              <a:rPr lang="en-US" altLang="ja-JP" sz="2400" dirty="0"/>
              <a:t>An MA is the logical root of a message structure. An MA consists of one or more ASMAs each of which is an association to an MBIE.</a:t>
            </a:r>
            <a:endParaRPr lang="ja-JP" altLang="ja-JP" sz="2400" dirty="0"/>
          </a:p>
          <a:p>
            <a:endParaRPr kumimoji="1" lang="ja-JP" altLang="en-US" sz="2400" dirty="0"/>
          </a:p>
        </p:txBody>
      </p:sp>
      <p:sp>
        <p:nvSpPr>
          <p:cNvPr id="34" name="テキスト ボックス 33">
            <a:extLst>
              <a:ext uri="{FF2B5EF4-FFF2-40B4-BE49-F238E27FC236}">
                <a16:creationId xmlns:a16="http://schemas.microsoft.com/office/drawing/2014/main" id="{BB326AF3-DE3A-4B2A-8D0C-ED27F4B63091}"/>
              </a:ext>
            </a:extLst>
          </p:cNvPr>
          <p:cNvSpPr txBox="1"/>
          <p:nvPr/>
        </p:nvSpPr>
        <p:spPr>
          <a:xfrm>
            <a:off x="6682736" y="2421370"/>
            <a:ext cx="4899656" cy="2677656"/>
          </a:xfrm>
          <a:prstGeom prst="rect">
            <a:avLst/>
          </a:prstGeom>
          <a:noFill/>
        </p:spPr>
        <p:txBody>
          <a:bodyPr wrap="square" rtlCol="0">
            <a:spAutoFit/>
          </a:bodyPr>
          <a:lstStyle/>
          <a:p>
            <a:pPr lvl="0"/>
            <a:r>
              <a:rPr lang="en-US" altLang="ja-JP" sz="2400" dirty="0"/>
              <a:t>An MBIE defines which properties of an ABIE are to be included. The content model of an MBIE may be the same as, or may be a subset of, the content model of an ABIE.</a:t>
            </a:r>
            <a:endParaRPr lang="ja-JP" altLang="ja-JP" sz="2400" dirty="0"/>
          </a:p>
          <a:p>
            <a:endParaRPr kumimoji="1" lang="ja-JP" altLang="en-US" sz="2400" dirty="0"/>
          </a:p>
        </p:txBody>
      </p:sp>
      <p:sp>
        <p:nvSpPr>
          <p:cNvPr id="35" name="テキスト ボックス 34">
            <a:extLst>
              <a:ext uri="{FF2B5EF4-FFF2-40B4-BE49-F238E27FC236}">
                <a16:creationId xmlns:a16="http://schemas.microsoft.com/office/drawing/2014/main" id="{A35E4947-2581-456F-9B48-96E7261C8D69}"/>
              </a:ext>
            </a:extLst>
          </p:cNvPr>
          <p:cNvSpPr txBox="1"/>
          <p:nvPr/>
        </p:nvSpPr>
        <p:spPr>
          <a:xfrm>
            <a:off x="6685275" y="4795329"/>
            <a:ext cx="5120637" cy="1938992"/>
          </a:xfrm>
          <a:prstGeom prst="rect">
            <a:avLst/>
          </a:prstGeom>
          <a:noFill/>
        </p:spPr>
        <p:txBody>
          <a:bodyPr wrap="square" rtlCol="0">
            <a:spAutoFit/>
          </a:bodyPr>
          <a:lstStyle/>
          <a:p>
            <a:pPr lvl="0"/>
            <a:r>
              <a:rPr lang="en-US" altLang="ja-JP" sz="2400" dirty="0"/>
              <a:t>The structure of an MBIE (e.g. the repetition of its properties i.e. its MBBIEs and</a:t>
            </a:r>
            <a:endParaRPr lang="ja-JP" altLang="ja-JP" sz="2400" dirty="0"/>
          </a:p>
          <a:p>
            <a:r>
              <a:rPr lang="en-US" altLang="ja-JP" sz="2400" dirty="0"/>
              <a:t>ASMBIEs) may be restricted with regard to the underlying ABIE </a:t>
            </a:r>
            <a:endParaRPr kumimoji="1" lang="ja-JP" altLang="en-US" sz="2400" dirty="0"/>
          </a:p>
        </p:txBody>
      </p:sp>
      <p:sp>
        <p:nvSpPr>
          <p:cNvPr id="2" name="テキスト ボックス 1">
            <a:extLst>
              <a:ext uri="{FF2B5EF4-FFF2-40B4-BE49-F238E27FC236}">
                <a16:creationId xmlns:a16="http://schemas.microsoft.com/office/drawing/2014/main" id="{2CFC45AB-FBAB-420B-B5BC-2F21B7946C8D}"/>
              </a:ext>
            </a:extLst>
          </p:cNvPr>
          <p:cNvSpPr txBox="1"/>
          <p:nvPr/>
        </p:nvSpPr>
        <p:spPr>
          <a:xfrm>
            <a:off x="254524" y="161637"/>
            <a:ext cx="1838225" cy="584775"/>
          </a:xfrm>
          <a:prstGeom prst="rect">
            <a:avLst/>
          </a:prstGeom>
          <a:noFill/>
        </p:spPr>
        <p:txBody>
          <a:bodyPr wrap="square" rtlCol="0">
            <a:spAutoFit/>
          </a:bodyPr>
          <a:lstStyle/>
          <a:p>
            <a:pPr algn="ctr"/>
            <a:r>
              <a:rPr kumimoji="1" lang="en-US" altLang="ja-JP" sz="3200" b="1" dirty="0"/>
              <a:t>CCBDA</a:t>
            </a:r>
            <a:endParaRPr kumimoji="1" lang="ja-JP" altLang="en-US" sz="3200" b="1" dirty="0"/>
          </a:p>
        </p:txBody>
      </p:sp>
      <p:sp>
        <p:nvSpPr>
          <p:cNvPr id="3" name="スライド番号プレースホルダー 2">
            <a:extLst>
              <a:ext uri="{FF2B5EF4-FFF2-40B4-BE49-F238E27FC236}">
                <a16:creationId xmlns:a16="http://schemas.microsoft.com/office/drawing/2014/main" id="{64FC7962-3C7C-4F6D-9C8B-5966C8436FEE}"/>
              </a:ext>
            </a:extLst>
          </p:cNvPr>
          <p:cNvSpPr>
            <a:spLocks noGrp="1"/>
          </p:cNvSpPr>
          <p:nvPr>
            <p:ph type="sldNum" sz="quarter" idx="12"/>
          </p:nvPr>
        </p:nvSpPr>
        <p:spPr/>
        <p:txBody>
          <a:bodyPr/>
          <a:lstStyle/>
          <a:p>
            <a:fld id="{E5A2FF8E-634E-4089-8DD2-8B8847E4CEFC}" type="slidenum">
              <a:rPr kumimoji="1" lang="ja-JP" altLang="en-US" smtClean="0"/>
              <a:t>9</a:t>
            </a:fld>
            <a:endParaRPr kumimoji="1" lang="ja-JP" altLang="en-US"/>
          </a:p>
        </p:txBody>
      </p:sp>
    </p:spTree>
    <p:extLst>
      <p:ext uri="{BB962C8B-B14F-4D97-AF65-F5344CB8AC3E}">
        <p14:creationId xmlns:p14="http://schemas.microsoft.com/office/powerpoint/2010/main" val="435511326"/>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931</TotalTime>
  <Words>892</Words>
  <Application>Microsoft Office PowerPoint</Application>
  <PresentationFormat>ワイド画面</PresentationFormat>
  <Paragraphs>117</Paragraphs>
  <Slides>12</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12</vt:i4>
      </vt:variant>
    </vt:vector>
  </HeadingPairs>
  <TitlesOfParts>
    <vt:vector size="17" baseType="lpstr">
      <vt:lpstr>游ゴシック</vt:lpstr>
      <vt:lpstr>游ゴシック Light</vt:lpstr>
      <vt:lpstr>Arial</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菅又 久直</dc:creator>
  <cp:lastModifiedBy>久直 菅又</cp:lastModifiedBy>
  <cp:revision>88</cp:revision>
  <cp:lastPrinted>2019-01-05T07:37:49Z</cp:lastPrinted>
  <dcterms:created xsi:type="dcterms:W3CDTF">2018-09-13T06:01:21Z</dcterms:created>
  <dcterms:modified xsi:type="dcterms:W3CDTF">2019-06-24T01:51:55Z</dcterms:modified>
</cp:coreProperties>
</file>

<file path=docProps/thumbnail.jpeg>
</file>